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8"/>
  </p:notesMasterIdLst>
  <p:sldIdLst>
    <p:sldId id="477" r:id="rId5"/>
    <p:sldId id="463" r:id="rId6"/>
    <p:sldId id="482" r:id="rId7"/>
    <p:sldId id="492" r:id="rId8"/>
    <p:sldId id="493" r:id="rId9"/>
    <p:sldId id="478" r:id="rId10"/>
    <p:sldId id="489" r:id="rId11"/>
    <p:sldId id="490" r:id="rId12"/>
    <p:sldId id="497" r:id="rId13"/>
    <p:sldId id="491" r:id="rId14"/>
    <p:sldId id="509" r:id="rId15"/>
    <p:sldId id="506" r:id="rId16"/>
    <p:sldId id="508" r:id="rId17"/>
    <p:sldId id="507" r:id="rId18"/>
    <p:sldId id="510" r:id="rId19"/>
    <p:sldId id="479" r:id="rId20"/>
    <p:sldId id="487" r:id="rId21"/>
    <p:sldId id="505" r:id="rId22"/>
    <p:sldId id="504" r:id="rId23"/>
    <p:sldId id="494" r:id="rId24"/>
    <p:sldId id="495" r:id="rId25"/>
    <p:sldId id="496" r:id="rId26"/>
    <p:sldId id="488" r:id="rId27"/>
  </p:sldIdLst>
  <p:sldSz cx="12192000" cy="6858000"/>
  <p:notesSz cx="6858000" cy="9144000"/>
  <p:embeddedFontLst>
    <p:embeddedFont>
      <p:font typeface="KoPubWorld돋움체 Bold" panose="020B0600000101010101" charset="-127"/>
      <p:bold r:id="rId29"/>
    </p:embeddedFont>
    <p:embeddedFont>
      <p:font typeface="KoPub돋움체 Bold" panose="020B0600000101010101" charset="-127"/>
      <p:bold r:id="rId30"/>
    </p:embeddedFont>
    <p:embeddedFont>
      <p:font typeface="KoPub돋움체 Medium" panose="020B0600000101010101" charset="-127"/>
      <p:regular r:id="rId31"/>
    </p:embeddedFont>
    <p:embeddedFont>
      <p:font typeface="Cambria Math" panose="02040503050406030204" pitchFamily="18" charset="0"/>
      <p:regular r:id="rId32"/>
    </p:embeddedFont>
    <p:embeddedFont>
      <p:font typeface="나눔스퀘어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92"/>
            <p14:sldId id="493"/>
            <p14:sldId id="478"/>
            <p14:sldId id="489"/>
            <p14:sldId id="490"/>
            <p14:sldId id="497"/>
            <p14:sldId id="491"/>
            <p14:sldId id="509"/>
            <p14:sldId id="506"/>
            <p14:sldId id="508"/>
            <p14:sldId id="507"/>
            <p14:sldId id="510"/>
            <p14:sldId id="479"/>
            <p14:sldId id="487"/>
            <p14:sldId id="505"/>
            <p14:sldId id="504"/>
            <p14:sldId id="494"/>
            <p14:sldId id="495"/>
            <p14:sldId id="496"/>
            <p14:sldId id="4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C2"/>
    <a:srgbClr val="70B1D9"/>
    <a:srgbClr val="4668F0"/>
    <a:srgbClr val="9A9B9D"/>
    <a:srgbClr val="ED8800"/>
    <a:srgbClr val="E13648"/>
    <a:srgbClr val="F5F5F5"/>
    <a:srgbClr val="A125B3"/>
    <a:srgbClr val="4F5FE8"/>
    <a:srgbClr val="784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68" autoAdjust="0"/>
  </p:normalViewPr>
  <p:slideViewPr>
    <p:cSldViewPr snapToGrid="0">
      <p:cViewPr varScale="1">
        <p:scale>
          <a:sx n="77" d="100"/>
          <a:sy n="77" d="100"/>
        </p:scale>
        <p:origin x="91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A185-A505-4AC5-8CFB-424D478ED4C4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679C-7B94-4175-B8E1-96F1B21E2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31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22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172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26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40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58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93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7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0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77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9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55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0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0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80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CF43-0FF1-4C5A-AF30-71BD539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2C5DF-D976-4C25-A01F-38A62E89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784F0-A91E-4757-A89F-4EA758CD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87D8A-1E15-4CA7-9B7D-D0AF8D38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C3BBB-A8B4-4290-A3A2-26639AF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DADA2-4D83-4C38-B3C1-EB91E7C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D6756-D1BD-411F-AF40-0A69E93B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42CCB-4A66-4D66-84B6-E66E3EEE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2DA4-E7B6-452C-8DA7-A03CEA7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1C90-7F26-4477-98B7-D6126EEE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E3B6F-065F-4B3F-B9DA-008FE77E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1E5F7-51F0-4092-853E-50B99D9C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EA35B-59D2-4291-B62C-E895F310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C703-CD5E-400C-AA42-20789E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EB0A3-EF07-4E70-BAF1-F7BC5A81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976F-BBCA-4F11-909D-9B5AB15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29BF6-5C42-4EB5-8F74-564D2408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F3F95-926A-454C-9C83-DD48825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02BDD-0253-4296-9A52-5E09342D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54CE8-9167-40A2-802D-DA83D6B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16CF-834E-43EA-84D4-4F701762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E4BDA-56DC-4B1C-B525-A82EA01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EA51E-6D1C-41D6-B578-364D6D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7790-77E9-4EB1-BED9-42B6FB5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84C97-5F0E-4C95-BD1D-95BF84C7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43B7-3C3B-4E8E-A7D4-C344FB2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24A20-7F70-4C13-9D52-5ECD85F0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2E2B8-4CFA-4829-9171-D8FF4DEB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1CE95-6BA8-46BE-9734-CEFDC332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04D2C-B432-4FA5-9029-AC6337D1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7C88C-1B8E-4FD4-8B91-8471F7F3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7E79-AD3B-4D02-BD28-3CD611B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1E64-34D5-4DE9-88C4-83752DF1B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F29E7-E7D4-4C32-A851-6895040A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9C93D-D327-40CF-8C30-E0ED00D5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997DB8-AAE3-4B7E-B54F-5A1DD1DB0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08621-DB54-4C96-9B88-97A8FBFE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2335D-6A7A-4399-8C5C-2B467848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D7021-1B3D-4B49-809F-C6116957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32F0-095C-404F-8693-F611DD7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800FA0-23AF-4E93-A96C-F40A9EE1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C7E3B-669A-4F3F-BDA6-F30352AC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35954-882E-44D3-8FEE-2EB620C2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A22F9-48BE-4E10-9466-BAD7A724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8C3F4-61BB-4761-9F16-19B0552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F33E1-02EF-49A0-950F-CF1AAA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3D96-F88D-4193-864D-5AB140BF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12A4-087C-4CA4-89DB-84E160B1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B1EDC-AD94-4035-8207-62B34C70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125B6-7FFB-4730-89FF-A2222D7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D30B0-1408-4B48-B073-064033C2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50A76-76E8-47B3-8AC3-8B4FFE9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75DD-F506-496E-B10C-3E201594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A84BBE-1820-4EA0-B29D-E2E3E40C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19AB-E756-4BF2-9F6A-371B6D1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FC369-FDB9-408B-A7BA-184578C5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1BF6C-09C7-4E94-A69C-9E899F5D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3C689-953B-4686-8730-FC4457A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634EB-2AB3-4043-9087-BB458FC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19C2-EDDB-4B8F-A5D9-158041758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9C99-2107-4F7B-B109-53492A68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1D547-8E15-4DF1-B6B2-9C4BBEEEC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8C762-2B55-4BCB-9347-B5583C60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17/06/relationships/model3d" Target="../media/model3d1.glb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17/06/relationships/model3d" Target="../media/model3d2.glb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663528" y="1991360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5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144" y="2853134"/>
            <a:ext cx="467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83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9009617">
            <a:off x="7558053" y="3317443"/>
            <a:ext cx="3146248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009617">
            <a:off x="7251090" y="4131439"/>
            <a:ext cx="5451242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009617">
            <a:off x="8200788" y="4993203"/>
            <a:ext cx="5270264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009617">
            <a:off x="10110117" y="5947278"/>
            <a:ext cx="3053757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968328" y="5023066"/>
            <a:ext cx="2283542" cy="671278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8" y="1180292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979805" y="3332762"/>
            <a:ext cx="3434080" cy="151475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 설명선 80"/>
          <p:cNvSpPr/>
          <p:nvPr/>
        </p:nvSpPr>
        <p:spPr>
          <a:xfrm>
            <a:off x="4840477" y="2702584"/>
            <a:ext cx="6655523" cy="3555342"/>
          </a:xfrm>
          <a:prstGeom prst="wedgeRectCallout">
            <a:avLst>
              <a:gd name="adj1" fmla="val -55233"/>
              <a:gd name="adj2" fmla="val -22195"/>
            </a:avLst>
          </a:prstGeom>
          <a:solidFill>
            <a:schemeClr val="bg1"/>
          </a:solidFill>
          <a:ln w="1270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099767" y="3313888"/>
            <a:ext cx="3200397" cy="15806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13485" y="3433518"/>
            <a:ext cx="29667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점수가 높은 오더 순서로 할당</a:t>
            </a:r>
            <a:endParaRPr lang="en-US" altLang="ko-KR" sz="1500" dirty="0"/>
          </a:p>
        </p:txBody>
      </p:sp>
      <p:sp>
        <p:nvSpPr>
          <p:cNvPr id="5" name="직사각형 4"/>
          <p:cNvSpPr/>
          <p:nvPr/>
        </p:nvSpPr>
        <p:spPr>
          <a:xfrm>
            <a:off x="1084536" y="4308678"/>
            <a:ext cx="322461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차량의 위치</a:t>
            </a:r>
            <a:r>
              <a:rPr lang="en-US" altLang="ko-KR" sz="1500" dirty="0"/>
              <a:t>, </a:t>
            </a:r>
            <a:r>
              <a:rPr lang="ko-KR" altLang="en-US" sz="1500" dirty="0"/>
              <a:t>시간</a:t>
            </a:r>
            <a:r>
              <a:rPr lang="en-US" altLang="ko-KR" sz="1500" dirty="0"/>
              <a:t>, </a:t>
            </a:r>
            <a:r>
              <a:rPr lang="ko-KR" altLang="en-US" sz="1500" dirty="0"/>
              <a:t>남은 </a:t>
            </a:r>
            <a:r>
              <a:rPr lang="en-US" altLang="ko-KR" sz="1500" dirty="0"/>
              <a:t>CBM </a:t>
            </a:r>
            <a:r>
              <a:rPr lang="ko-KR" altLang="en-US" sz="1500" dirty="0"/>
              <a:t>업데이트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79805" y="2932359"/>
            <a:ext cx="129540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사이클 할당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696845" y="5063102"/>
            <a:ext cx="0" cy="392818"/>
          </a:xfrm>
          <a:prstGeom prst="straightConnector1">
            <a:avLst/>
          </a:prstGeom>
          <a:ln w="28575">
            <a:solidFill>
              <a:srgbClr val="9A9B9D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979805" y="5554087"/>
            <a:ext cx="343408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다음 할당할 차량에 대하여 과정 반복</a:t>
            </a: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99081"/>
              </p:ext>
            </p:extLst>
          </p:nvPr>
        </p:nvGraphicFramePr>
        <p:xfrm>
          <a:off x="5110562" y="3334624"/>
          <a:ext cx="2586448" cy="21983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93224">
                  <a:extLst>
                    <a:ext uri="{9D8B030D-6E8A-4147-A177-3AD203B41FA5}">
                      <a16:colId xmlns:a16="http://schemas.microsoft.com/office/drawing/2014/main" val="739438364"/>
                    </a:ext>
                  </a:extLst>
                </a:gridCol>
                <a:gridCol w="1293224">
                  <a:extLst>
                    <a:ext uri="{9D8B030D-6E8A-4147-A177-3AD203B41FA5}">
                      <a16:colId xmlns:a16="http://schemas.microsoft.com/office/drawing/2014/main" val="720611125"/>
                    </a:ext>
                  </a:extLst>
                </a:gridCol>
              </a:tblGrid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시작 시간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053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</a:t>
                      </a:r>
                      <a:r>
                        <a:rPr lang="en-US" altLang="ko-KR" sz="1300" dirty="0"/>
                        <a:t>A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6:17 PM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8275667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</a:t>
                      </a:r>
                      <a:r>
                        <a:rPr lang="en-US" altLang="ko-KR" sz="1300" dirty="0"/>
                        <a:t>B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7:01</a:t>
                      </a:r>
                      <a:r>
                        <a:rPr lang="en-US" altLang="ko-KR" sz="1300" baseline="0" dirty="0"/>
                        <a:t> PM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76641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</a:t>
                      </a:r>
                      <a:r>
                        <a:rPr lang="en-US" altLang="ko-KR" sz="1300" dirty="0"/>
                        <a:t>C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PASS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603124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</a:t>
                      </a:r>
                      <a:r>
                        <a:rPr lang="en-US" altLang="ko-KR" sz="1300" dirty="0"/>
                        <a:t>D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?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008482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93055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5110562" y="4786253"/>
            <a:ext cx="2586448" cy="371948"/>
          </a:xfrm>
          <a:prstGeom prst="rect">
            <a:avLst/>
          </a:prstGeom>
          <a:noFill/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190508" y="3307705"/>
            <a:ext cx="3109656" cy="156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/>
              <a:t>CBM </a:t>
            </a:r>
            <a:r>
              <a:rPr lang="ko-KR" altLang="en-US" sz="1300" dirty="0"/>
              <a:t>제약 위반 여부</a:t>
            </a:r>
            <a:endParaRPr lang="en-US" altLang="ko-KR" sz="13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/>
              <a:t>72</a:t>
            </a:r>
            <a:r>
              <a:rPr lang="ko-KR" altLang="en-US" sz="1300" dirty="0"/>
              <a:t>시간 제약 위반 여부</a:t>
            </a:r>
            <a:endParaRPr lang="en-US" altLang="ko-KR" sz="13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300" dirty="0"/>
              <a:t>최소 배송일</a:t>
            </a:r>
            <a:r>
              <a:rPr lang="en-US" altLang="ko-KR" sz="1300" dirty="0"/>
              <a:t>(4</a:t>
            </a:r>
            <a:r>
              <a:rPr lang="ko-KR" altLang="en-US" sz="1300" dirty="0"/>
              <a:t>일</a:t>
            </a:r>
            <a:r>
              <a:rPr lang="en-US" altLang="ko-KR" sz="1300" dirty="0"/>
              <a:t>) </a:t>
            </a:r>
            <a:r>
              <a:rPr lang="ko-KR" altLang="en-US" sz="1300" dirty="0"/>
              <a:t>제약 위반 여부</a:t>
            </a:r>
            <a:endParaRPr lang="en-US" altLang="ko-KR" sz="13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/>
              <a:t>(</a:t>
            </a:r>
            <a:r>
              <a:rPr lang="ko-KR" altLang="en-US" sz="1300" dirty="0"/>
              <a:t>사이클의 첫번째 오더에 대하여</a:t>
            </a:r>
            <a:r>
              <a:rPr lang="en-US" altLang="ko-KR" sz="1300" dirty="0"/>
              <a:t>)</a:t>
            </a:r>
            <a:br>
              <a:rPr lang="en-US" altLang="ko-KR" sz="1300" dirty="0"/>
            </a:br>
            <a:r>
              <a:rPr lang="ko-KR" altLang="en-US" sz="1300" dirty="0"/>
              <a:t>다음 배치로의 주문 이월 여부</a:t>
            </a:r>
            <a:endParaRPr lang="en-US" altLang="ko-KR" sz="1300" dirty="0"/>
          </a:p>
        </p:txBody>
      </p:sp>
      <p:sp>
        <p:nvSpPr>
          <p:cNvPr id="74" name="TextBox 73"/>
          <p:cNvSpPr txBox="1"/>
          <p:nvPr/>
        </p:nvSpPr>
        <p:spPr>
          <a:xfrm>
            <a:off x="8099767" y="5369236"/>
            <a:ext cx="31096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(</a:t>
            </a:r>
            <a:r>
              <a:rPr lang="ko-KR" altLang="en-US" sz="1300" dirty="0"/>
              <a:t>기본</a:t>
            </a:r>
            <a:r>
              <a:rPr lang="en-US" altLang="ko-KR" sz="1300" dirty="0"/>
              <a:t>) </a:t>
            </a:r>
            <a:r>
              <a:rPr lang="ko-KR" altLang="en-US" sz="1300" dirty="0"/>
              <a:t>하차 작업 시작 가능 시각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(</a:t>
            </a:r>
            <a:r>
              <a:rPr lang="ko-KR" altLang="en-US" sz="1300" dirty="0" err="1"/>
              <a:t>패널티</a:t>
            </a:r>
            <a:r>
              <a:rPr lang="en-US" altLang="ko-KR" sz="1300" dirty="0"/>
              <a:t>) </a:t>
            </a:r>
            <a:r>
              <a:rPr lang="ko-KR" altLang="en-US" sz="1300" dirty="0"/>
              <a:t>주문 생성 후 </a:t>
            </a:r>
            <a:r>
              <a:rPr lang="en-US" altLang="ko-KR" sz="1300" dirty="0"/>
              <a:t>24 &amp; 48</a:t>
            </a:r>
            <a:r>
              <a:rPr lang="ko-KR" altLang="en-US" sz="1300" dirty="0"/>
              <a:t>시간 이후</a:t>
            </a:r>
            <a:endParaRPr lang="en-US" altLang="ko-KR" sz="1300" dirty="0"/>
          </a:p>
        </p:txBody>
      </p:sp>
      <p:sp>
        <p:nvSpPr>
          <p:cNvPr id="73" name="왼쪽 중괄호 72"/>
          <p:cNvSpPr/>
          <p:nvPr/>
        </p:nvSpPr>
        <p:spPr>
          <a:xfrm>
            <a:off x="7854568" y="2938001"/>
            <a:ext cx="199479" cy="3031335"/>
          </a:xfrm>
          <a:prstGeom prst="leftBrace">
            <a:avLst>
              <a:gd name="adj1" fmla="val 47697"/>
              <a:gd name="adj2" fmla="val 673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144788" y="5062003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</a:rPr>
              <a:t>오더의 점수 산출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144788" y="2938001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오더의 </a:t>
            </a:r>
            <a:r>
              <a:rPr lang="en-US" altLang="ko-KR" sz="1300" dirty="0">
                <a:solidFill>
                  <a:schemeClr val="tx1"/>
                </a:solidFill>
              </a:rPr>
              <a:t>PASS </a:t>
            </a:r>
            <a:r>
              <a:rPr lang="ko-KR" altLang="en-US" sz="1300" dirty="0">
                <a:solidFill>
                  <a:schemeClr val="tx1"/>
                </a:solidFill>
              </a:rPr>
              <a:t>여부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51978" y="2332880"/>
            <a:ext cx="9172459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384742" y="3667027"/>
            <a:ext cx="742881" cy="911641"/>
            <a:chOff x="2359342" y="3671314"/>
            <a:chExt cx="742881" cy="911641"/>
          </a:xfrm>
        </p:grpSpPr>
        <p:sp>
          <p:nvSpPr>
            <p:cNvPr id="20" name="원형 화살표 19"/>
            <p:cNvSpPr/>
            <p:nvPr/>
          </p:nvSpPr>
          <p:spPr>
            <a:xfrm rot="1772126">
              <a:off x="2359342" y="3780315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원형 화살표 39"/>
            <p:cNvSpPr/>
            <p:nvPr/>
          </p:nvSpPr>
          <p:spPr>
            <a:xfrm rot="1772126" flipH="1" flipV="1">
              <a:off x="2427218" y="3671314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46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오더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인접 주문 번들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분배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1047" y="4025940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예시 </a:t>
            </a:r>
            <a:r>
              <a:rPr lang="en-US" altLang="ko-KR" sz="1500" dirty="0"/>
              <a:t>1) </a:t>
            </a:r>
            <a:r>
              <a:rPr lang="ko-KR" altLang="en-US" sz="1500" dirty="0"/>
              <a:t>차량 교환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65726" y="4589220"/>
            <a:ext cx="1321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VEH_2432</a:t>
            </a:r>
            <a:endParaRPr lang="ko-KR" altLang="en-US" sz="1500" dirty="0"/>
          </a:p>
        </p:txBody>
      </p:sp>
      <p:sp>
        <p:nvSpPr>
          <p:cNvPr id="37" name="TextBox 36"/>
          <p:cNvSpPr txBox="1"/>
          <p:nvPr/>
        </p:nvSpPr>
        <p:spPr>
          <a:xfrm>
            <a:off x="9930046" y="4589220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VEH_3271</a:t>
            </a:r>
            <a:endParaRPr lang="ko-KR" altLang="en-US" sz="15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64231"/>
              </p:ext>
            </p:extLst>
          </p:nvPr>
        </p:nvGraphicFramePr>
        <p:xfrm>
          <a:off x="4105275" y="5152502"/>
          <a:ext cx="6210300" cy="913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1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535304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초기해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새로운 차량 </a:t>
                      </a:r>
                      <a:r>
                        <a:rPr lang="en-US" altLang="ko-KR" sz="1300" dirty="0"/>
                        <a:t>(VEH_2432)</a:t>
                      </a:r>
                      <a:r>
                        <a:rPr lang="ko-KR" altLang="en-US" sz="1300" dirty="0"/>
                        <a:t>가 사용되어 고정비 추가 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개선 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기존에 사용되었던 차량</a:t>
                      </a:r>
                      <a:r>
                        <a:rPr lang="en-US" altLang="ko-KR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(VEH_3271)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이 대신 처리함으로써 비용 절감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378D3BB-D402-402B-97E8-76FE88C6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09" y="2695075"/>
            <a:ext cx="3136930" cy="183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246D8C-7753-45B2-8B7A-16D4F09CA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910" y="2670124"/>
            <a:ext cx="3136921" cy="18633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A5B406-65E6-40BF-8721-37181DB295DE}"/>
              </a:ext>
            </a:extLst>
          </p:cNvPr>
          <p:cNvSpPr txBox="1"/>
          <p:nvPr/>
        </p:nvSpPr>
        <p:spPr>
          <a:xfrm>
            <a:off x="4191000" y="2258900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예시 </a:t>
            </a:r>
            <a:r>
              <a:rPr lang="en-US" altLang="ko-KR" sz="1500" dirty="0"/>
              <a:t>1) </a:t>
            </a:r>
            <a:r>
              <a:rPr lang="ko-KR" altLang="en-US" sz="1500" dirty="0"/>
              <a:t>차량 교환</a:t>
            </a:r>
          </a:p>
        </p:txBody>
      </p:sp>
    </p:spTree>
    <p:extLst>
      <p:ext uri="{BB962C8B-B14F-4D97-AF65-F5344CB8AC3E}">
        <p14:creationId xmlns:p14="http://schemas.microsoft.com/office/powerpoint/2010/main" val="193742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오더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인접 주문 번들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분배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159" r="17701"/>
          <a:stretch/>
        </p:blipFill>
        <p:spPr>
          <a:xfrm>
            <a:off x="4105275" y="2769204"/>
            <a:ext cx="2724150" cy="1764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0834" r="18230"/>
          <a:stretch/>
        </p:blipFill>
        <p:spPr>
          <a:xfrm>
            <a:off x="7591425" y="2769204"/>
            <a:ext cx="2724150" cy="1764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5275" y="2346959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예시 </a:t>
            </a:r>
            <a:r>
              <a:rPr lang="en-US" altLang="ko-KR" sz="1500" dirty="0"/>
              <a:t>2) </a:t>
            </a:r>
            <a:r>
              <a:rPr lang="ko-KR" altLang="en-US" sz="1500" dirty="0"/>
              <a:t>차량 교환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34715" y="420285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VEH_2386</a:t>
            </a:r>
            <a:endParaRPr lang="ko-KR" altLang="en-US" sz="1500" dirty="0"/>
          </a:p>
        </p:txBody>
      </p:sp>
      <p:sp>
        <p:nvSpPr>
          <p:cNvPr id="37" name="TextBox 36"/>
          <p:cNvSpPr txBox="1"/>
          <p:nvPr/>
        </p:nvSpPr>
        <p:spPr>
          <a:xfrm>
            <a:off x="9209182" y="420285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VEH_1457</a:t>
            </a:r>
            <a:endParaRPr lang="ko-KR" altLang="en-US" sz="15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59288"/>
              </p:ext>
            </p:extLst>
          </p:nvPr>
        </p:nvGraphicFramePr>
        <p:xfrm>
          <a:off x="4105275" y="5152502"/>
          <a:ext cx="6210300" cy="913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1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535304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초기해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/>
                        <a:t>CBM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제약으로 동일 루트를 </a:t>
                      </a:r>
                      <a:r>
                        <a:rPr lang="ko-KR" altLang="en-US" sz="13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두 번 왕복</a:t>
                      </a:r>
                      <a:r>
                        <a:rPr lang="ko-KR" altLang="en-US" sz="1300" baseline="0" dirty="0"/>
                        <a:t>하여 이동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개선 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번의 이동만으로</a:t>
                      </a:r>
                      <a:r>
                        <a:rPr lang="ko-KR" altLang="en-US" sz="1300" dirty="0"/>
                        <a:t> 동일 주문들 처리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105275" y="4614172"/>
            <a:ext cx="2735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</a:t>
            </a:r>
            <a:r>
              <a:rPr lang="en-US" altLang="ko-KR" sz="1500" dirty="0" err="1">
                <a:solidFill>
                  <a:srgbClr val="9A9B9D"/>
                </a:solidFill>
              </a:rPr>
              <a:t>MaxCapaCBM</a:t>
            </a:r>
            <a:r>
              <a:rPr lang="en-US" altLang="ko-KR" sz="1500" dirty="0">
                <a:solidFill>
                  <a:srgbClr val="9A9B9D"/>
                </a:solidFill>
              </a:rPr>
              <a:t>: 33)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79742" y="4614172"/>
            <a:ext cx="2735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</a:t>
            </a:r>
            <a:r>
              <a:rPr lang="en-US" altLang="ko-KR" sz="1500" dirty="0" err="1">
                <a:solidFill>
                  <a:srgbClr val="9A9B9D"/>
                </a:solidFill>
              </a:rPr>
              <a:t>MaxCapaCBM</a:t>
            </a:r>
            <a:r>
              <a:rPr lang="en-US" altLang="ko-KR" sz="1500" dirty="0">
                <a:solidFill>
                  <a:srgbClr val="9A9B9D"/>
                </a:solidFill>
              </a:rPr>
              <a:t>: 51)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</a:rPr>
              <a:t> 작동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오더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인접 주문 번들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분배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32004" y="2346959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예시 </a:t>
            </a:r>
            <a:r>
              <a:rPr lang="en-US" altLang="ko-KR" sz="1500" dirty="0"/>
              <a:t>3) </a:t>
            </a:r>
            <a:r>
              <a:rPr lang="ko-KR" altLang="en-US" sz="1500" dirty="0"/>
              <a:t>오더 교환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348778" y="3426705"/>
            <a:ext cx="343301" cy="456565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9390957" y="3455123"/>
            <a:ext cx="343301" cy="456565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29" y="2706661"/>
            <a:ext cx="1641701" cy="18966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427" y="2706661"/>
            <a:ext cx="1672395" cy="18966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518" y="2706661"/>
            <a:ext cx="1669091" cy="190512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05" y="2681243"/>
            <a:ext cx="1715959" cy="195470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4114729" y="3264780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8423762" y="4033885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7543170" y="2670124"/>
            <a:ext cx="0" cy="196581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18964"/>
              </p:ext>
            </p:extLst>
          </p:nvPr>
        </p:nvGraphicFramePr>
        <p:xfrm>
          <a:off x="3617728" y="4823221"/>
          <a:ext cx="7921835" cy="1334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506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682832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66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초기해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비슷한 시점에 비슷한 위치에 도달하는 두 차량이 존재</a:t>
                      </a:r>
                      <a:endParaRPr lang="en-US" altLang="ko-KR" sz="1300" dirty="0"/>
                    </a:p>
                    <a:p>
                      <a:pPr algn="l" latinLnBrk="1"/>
                      <a:r>
                        <a:rPr lang="ko-KR" altLang="en-US" sz="1300" dirty="0"/>
                        <a:t>→ 더 빨리</a:t>
                      </a:r>
                      <a:r>
                        <a:rPr lang="ko-KR" altLang="en-US" sz="1300" baseline="0" dirty="0"/>
                        <a:t> 도달하는 </a:t>
                      </a:r>
                      <a:r>
                        <a:rPr lang="en-US" altLang="ko-KR" sz="1300" baseline="0" dirty="0"/>
                        <a:t>veh1</a:t>
                      </a:r>
                      <a:r>
                        <a:rPr lang="ko-KR" altLang="en-US" sz="1300" baseline="0" dirty="0"/>
                        <a:t>에 더 빨리 처리할 수 있는 충청도 주문을 할당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66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개선 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다음 배치에 영향 없이</a:t>
                      </a:r>
                      <a:r>
                        <a:rPr lang="ko-KR" altLang="en-US" sz="1300" baseline="0" dirty="0"/>
                        <a:t> 주문을</a:t>
                      </a:r>
                      <a:r>
                        <a:rPr lang="ko-KR" altLang="en-US" sz="1300" dirty="0"/>
                        <a:t> 모두 처리할 수 있을 때 </a:t>
                      </a:r>
                      <a:r>
                        <a:rPr lang="en-US" altLang="ko-KR" sz="1300" dirty="0"/>
                        <a:t>(free time</a:t>
                      </a:r>
                      <a:r>
                        <a:rPr lang="ko-KR" altLang="en-US" sz="1300" dirty="0"/>
                        <a:t>에서 손해가 없음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변동비가 더 작은 </a:t>
                      </a:r>
                      <a:r>
                        <a:rPr lang="en-US" altLang="ko-KR" sz="1300" dirty="0">
                          <a:effectLst/>
                        </a:rPr>
                        <a:t>veh1</a:t>
                      </a:r>
                      <a:r>
                        <a:rPr lang="ko-KR" altLang="en-US" sz="1300" dirty="0">
                          <a:effectLst/>
                        </a:rPr>
                        <a:t>에 전라도 주문을 할당</a:t>
                      </a:r>
                      <a:r>
                        <a:rPr lang="ko-KR" altLang="en-US" sz="1300" dirty="0"/>
                        <a:t>하는 것으로 교환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6558413" y="4029396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361396" y="3304194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3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3396615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94634" y="2346960"/>
            <a:ext cx="2646302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Option) Simulated Annealing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십자형 2"/>
          <p:cNvSpPr/>
          <p:nvPr/>
        </p:nvSpPr>
        <p:spPr>
          <a:xfrm>
            <a:off x="3547426" y="2317299"/>
            <a:ext cx="385421" cy="385421"/>
          </a:xfrm>
          <a:prstGeom prst="plus">
            <a:avLst>
              <a:gd name="adj" fmla="val 39894"/>
            </a:avLst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94634" y="2765977"/>
            <a:ext cx="7449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국지해에서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빠져나와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최적해를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탐색하기 위한 장치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/>
              <a:t>일정 확률</a:t>
            </a:r>
            <a:r>
              <a:rPr lang="en-US" altLang="ko-KR" sz="1500" dirty="0"/>
              <a:t>(p)</a:t>
            </a:r>
            <a:r>
              <a:rPr lang="ko-KR" altLang="en-US" sz="1500" dirty="0"/>
              <a:t>로 가능해 영역에서 해 감소 방향으로의 이동을 허용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94634" y="3584907"/>
                <a:ext cx="7449016" cy="1216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∝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해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 smtClean="0">
                                  <a:latin typeface="Cambria Math" panose="02040503050406030204" pitchFamily="18" charset="0"/>
                                </a:rPr>
                                <m:t>감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소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정도</m:t>
                              </m:r>
                            </m:num>
                            <m:den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할당된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시간에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대한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남은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시간의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비율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1500" b="0" dirty="0"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500" b="0" i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에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서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1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사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랜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덤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숫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자</m:t>
                        </m:r>
                      </m:e>
                    </m:d>
                  </m:oMath>
                </a14:m>
                <a:r>
                  <a:rPr lang="ko-KR" altLang="en-US" sz="1500" dirty="0">
                    <a:latin typeface="+mn-ea"/>
                  </a:rPr>
                  <a:t> 이면 해당 방향으로 이동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34" y="3584907"/>
                <a:ext cx="7449016" cy="1216487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383475"/>
              </p:ext>
            </p:extLst>
          </p:nvPr>
        </p:nvGraphicFramePr>
        <p:xfrm>
          <a:off x="4374803" y="5105763"/>
          <a:ext cx="6588472" cy="923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190">
                  <a:extLst>
                    <a:ext uri="{9D8B030D-6E8A-4147-A177-3AD203B41FA5}">
                      <a16:colId xmlns:a16="http://schemas.microsoft.com/office/drawing/2014/main" val="4225283702"/>
                    </a:ext>
                  </a:extLst>
                </a:gridCol>
                <a:gridCol w="5155282">
                  <a:extLst>
                    <a:ext uri="{9D8B030D-6E8A-4147-A177-3AD203B41FA5}">
                      <a16:colId xmlns:a16="http://schemas.microsoft.com/office/drawing/2014/main" val="599184815"/>
                    </a:ext>
                  </a:extLst>
                </a:gridCol>
              </a:tblGrid>
              <a:tr h="461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해 감소 방향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반드시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182892"/>
                  </a:ext>
                </a:extLst>
              </a:tr>
              <a:tr h="461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/>
                        <a:t>해 증가 방향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증가 정도가 작을수록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남은 시간이 많을수록 </a:t>
                      </a:r>
                      <a:r>
                        <a:rPr lang="ko-KR" altLang="en-US" sz="1500" dirty="0"/>
                        <a:t>이동 확률 높아짐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13046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60653" y="2743200"/>
            <a:ext cx="2830347" cy="17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차량 교환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오더 교환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사이클 교환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인접 주문 번들 교환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사이클 분배</a:t>
            </a:r>
          </a:p>
        </p:txBody>
      </p:sp>
    </p:spTree>
    <p:extLst>
      <p:ext uri="{BB962C8B-B14F-4D97-AF65-F5344CB8AC3E}">
        <p14:creationId xmlns:p14="http://schemas.microsoft.com/office/powerpoint/2010/main" val="173411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38003-6BB1-402B-AE5F-3DD99F95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0783" y="6829269"/>
            <a:ext cx="2743200" cy="365125"/>
          </a:xfrm>
        </p:spPr>
        <p:txBody>
          <a:bodyPr/>
          <a:lstStyle/>
          <a:p>
            <a:fld id="{2806F0DE-CAAC-41C7-9292-140F44177C38}" type="slidenum">
              <a:rPr lang="ko-KR" altLang="en-US" smtClean="0"/>
              <a:t>15</a:t>
            </a:fld>
            <a:endParaRPr lang="ko-KR" alt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Create your fantasy land">
                <a:extLst>
                  <a:ext uri="{FF2B5EF4-FFF2-40B4-BE49-F238E27FC236}">
                    <a16:creationId xmlns:a16="http://schemas.microsoft.com/office/drawing/2014/main" id="{C282622D-D81D-4C2F-9F54-C75FF10F09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6429785"/>
                  </p:ext>
                </p:extLst>
              </p:nvPr>
            </p:nvGraphicFramePr>
            <p:xfrm>
              <a:off x="484213" y="1698316"/>
              <a:ext cx="10776315" cy="51596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776315" cy="5159684"/>
                    </a:xfrm>
                    <a:prstGeom prst="rect">
                      <a:avLst/>
                    </a:prstGeom>
                  </am3d:spPr>
                  <am3d:camera>
                    <am3d:pos x="0" y="0" z="58105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1671" d="1000000"/>
                    <am3d:preTrans dx="36033" dy="-7793025" dz="-2662214"/>
                    <am3d:scale>
                      <am3d:sx n="1000000" d="1000000"/>
                      <am3d:sy n="1000000" d="1000000"/>
                      <am3d:sz n="1000000" d="1000000"/>
                    </am3d:scale>
                    <am3d:rot ax="2343780" ay="-3638180" az="-21163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165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Create your fantasy land">
                <a:extLst>
                  <a:ext uri="{FF2B5EF4-FFF2-40B4-BE49-F238E27FC236}">
                    <a16:creationId xmlns:a16="http://schemas.microsoft.com/office/drawing/2014/main" id="{C282622D-D81D-4C2F-9F54-C75FF10F0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213" y="1698316"/>
                <a:ext cx="10776315" cy="5159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Grooving cow">
                <a:extLst>
                  <a:ext uri="{FF2B5EF4-FFF2-40B4-BE49-F238E27FC236}">
                    <a16:creationId xmlns:a16="http://schemas.microsoft.com/office/drawing/2014/main" id="{51DD211A-4BA6-4147-BE0E-6F39EC585E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5260290"/>
                  </p:ext>
                </p:extLst>
              </p:nvPr>
            </p:nvGraphicFramePr>
            <p:xfrm>
              <a:off x="143490" y="3726626"/>
              <a:ext cx="1913910" cy="174907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913910" cy="1749075"/>
                    </a:xfrm>
                    <a:prstGeom prst="rect">
                      <a:avLst/>
                    </a:prstGeom>
                  </am3d:spPr>
                  <am3d:camera>
                    <am3d:pos x="0" y="0" z="63169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303" d="1000000"/>
                    <am3d:preTrans dx="3633" dy="-14953141" dz="817777"/>
                    <am3d:scale>
                      <am3d:sx n="1000000" d="1000000"/>
                      <am3d:sy n="1000000" d="1000000"/>
                      <am3d:sz n="1000000" d="1000000"/>
                    </am3d:scale>
                    <am3d:rot ax="1354309" ay="3004123" az="106078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09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Grooving cow">
                <a:extLst>
                  <a:ext uri="{FF2B5EF4-FFF2-40B4-BE49-F238E27FC236}">
                    <a16:creationId xmlns:a16="http://schemas.microsoft.com/office/drawing/2014/main" id="{51DD211A-4BA6-4147-BE0E-6F39EC585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490" y="3726626"/>
                <a:ext cx="1913910" cy="174907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phic 8" descr="Flag">
            <a:extLst>
              <a:ext uri="{FF2B5EF4-FFF2-40B4-BE49-F238E27FC236}">
                <a16:creationId xmlns:a16="http://schemas.microsoft.com/office/drawing/2014/main" id="{736C21CB-3AD2-476B-82C0-4B0E36D51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43121" y="1094925"/>
            <a:ext cx="133847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42DDE4-57D4-485F-ACAF-5E8AF7C86387}"/>
              </a:ext>
            </a:extLst>
          </p:cNvPr>
          <p:cNvSpPr txBox="1"/>
          <p:nvPr/>
        </p:nvSpPr>
        <p:spPr>
          <a:xfrm>
            <a:off x="1813890" y="2720525"/>
            <a:ext cx="150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91DE2-84B8-4A54-BBA7-CD3458B5ABA9}"/>
              </a:ext>
            </a:extLst>
          </p:cNvPr>
          <p:cNvSpPr txBox="1"/>
          <p:nvPr/>
        </p:nvSpPr>
        <p:spPr>
          <a:xfrm>
            <a:off x="4156467" y="20093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solver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1546A-5FF2-42A8-8800-E188CA69DA03}"/>
              </a:ext>
            </a:extLst>
          </p:cNvPr>
          <p:cNvSpPr txBox="1"/>
          <p:nvPr/>
        </p:nvSpPr>
        <p:spPr>
          <a:xfrm>
            <a:off x="6152322" y="576506"/>
            <a:ext cx="212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Oops stuck..!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8BF7DE-5BF2-49B5-B296-682826579758}"/>
              </a:ext>
            </a:extLst>
          </p:cNvPr>
          <p:cNvSpPr txBox="1"/>
          <p:nvPr/>
        </p:nvSpPr>
        <p:spPr>
          <a:xfrm>
            <a:off x="7653131" y="55446"/>
            <a:ext cx="32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Simulated annealing!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40A36-709D-4807-9F0A-127251426CA2}"/>
              </a:ext>
            </a:extLst>
          </p:cNvPr>
          <p:cNvSpPr txBox="1"/>
          <p:nvPr/>
        </p:nvSpPr>
        <p:spPr>
          <a:xfrm>
            <a:off x="484213" y="3165721"/>
            <a:ext cx="112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Let’s go!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7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6713 L 0.03842 -0.14861 C 0.04649 -0.16713 0.05847 -0.17639 0.0711 -0.17639 C 0.08555 -0.17639 0.09714 -0.16713 0.10508 -0.14861 L 0.14375 -0.06713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03 -0.13402 L 0.13803 -0.13379 C 0.1461 -0.12847 0.14232 -0.13102 0.14935 -0.12662 C 0.15013 -0.12615 0.15105 -0.12615 0.15183 -0.12523 C 0.15261 -0.1243 0.15339 -0.12314 0.1543 -0.12245 C 0.15534 -0.12152 0.15651 -0.12152 0.15756 -0.12083 C 0.15912 -0.12014 0.16081 -0.11898 0.16237 -0.11805 L 0.16732 -0.11504 C 0.1681 -0.11458 0.16888 -0.11412 0.1698 -0.11365 C 0.17383 -0.1118 0.17201 -0.11273 0.1754 -0.11064 C 0.18282 -0.11458 0.1793 -0.1125 0.18607 -0.11666 C 0.18685 -0.11713 0.18763 -0.11782 0.18855 -0.11805 L 0.20079 -0.11944 C 0.20157 -0.12037 0.20248 -0.12129 0.20313 -0.12245 C 0.20456 -0.12453 0.2073 -0.12963 0.2073 -0.12939 C 0.20938 -0.14074 0.20938 -0.1368 0.20808 -0.15 C 0.20795 -0.15139 0.20782 -0.15324 0.2073 -0.15416 C 0.20665 -0.15532 0.2056 -0.15509 0.20482 -0.15578 C 0.20339 -0.1581 0.20131 -0.15972 0.20079 -0.16296 L 0.19909 -0.17152 C 0.19883 -0.17314 0.19844 -0.17453 0.19831 -0.17592 C 0.19805 -0.17801 0.19779 -0.17986 0.19753 -0.18171 C 0.19727 -0.18333 0.19714 -0.18495 0.19662 -0.18611 C 0.1961 -0.1875 0.19506 -0.18796 0.19415 -0.18912 C 0.1948 -0.19097 0.19493 -0.19328 0.19584 -0.1949 C 0.19766 -0.19814 0.20013 -0.19768 0.20235 -0.19907 C 0.20352 -0.2 0.20456 -0.20115 0.2056 -0.20208 C 0.20638 -0.20301 0.2073 -0.20301 0.20808 -0.20347 C 0.21823 -0.21041 0.21303 -0.2081 0.22032 -0.21064 C 0.22136 -0.2118 0.2224 -0.21296 0.22357 -0.21365 C 0.22487 -0.21435 0.22631 -0.21458 0.22761 -0.21504 C 0.22982 -0.21597 0.23204 -0.21689 0.23412 -0.21805 C 0.23607 -0.21898 0.23803 -0.21967 0.23985 -0.22083 C 0.24128 -0.22176 0.24245 -0.22338 0.24388 -0.22384 C 0.24662 -0.22477 0.24935 -0.22477 0.25209 -0.22523 C 0.2793 -0.23102 0.24974 -0.22569 0.27579 -0.22963 C 0.27839 -0.23009 0.28112 -0.23032 0.28386 -0.23102 C 0.28529 -0.23148 0.28659 -0.23217 0.2879 -0.2324 C 0.29141 -0.2331 0.29506 -0.23333 0.29857 -0.23402 L 0.30756 -0.23541 C 0.31784 -0.23495 0.32813 -0.23495 0.33855 -0.23402 C 0.33933 -0.23379 0.34011 -0.23287 0.34089 -0.2324 C 0.34961 -0.22801 0.3375 -0.23495 0.34909 -0.22824 L 0.35157 -0.22662 C 0.35235 -0.22615 0.35313 -0.22546 0.35404 -0.22523 C 0.35534 -0.22477 0.35678 -0.2243 0.35808 -0.22384 C 0.35886 -0.22338 0.35964 -0.22245 0.36055 -0.22245 C 0.36342 -0.22152 0.36654 -0.22152 0.36941 -0.22083 C 0.37474 -0.2199 0.37422 -0.2199 0.37839 -0.21805 C 0.3836 -0.21944 0.38894 -0.21944 0.39388 -0.22245 C 0.39558 -0.22338 0.39727 -0.22407 0.39883 -0.22523 C 0.40586 -0.23032 0.39831 -0.22639 0.40534 -0.22963 C 0.40691 -0.23148 0.40886 -0.23287 0.41029 -0.23541 C 0.41081 -0.23634 0.4112 -0.2375 0.41185 -0.23819 C 0.4129 -0.23981 0.41407 -0.24097 0.41511 -0.24259 C 0.41784 -0.24699 0.41862 -0.25 0.42162 -0.25277 C 0.4224 -0.25347 0.42331 -0.2537 0.42409 -0.25416 C 0.42461 -0.25578 0.425 -0.2574 0.42566 -0.25856 C 0.42644 -0.25972 0.42735 -0.26041 0.42813 -0.26157 C 0.43399 -0.26967 0.42474 -0.25833 0.4323 -0.26736 C 0.43347 -0.2706 0.43386 -0.27222 0.43555 -0.27453 C 0.4362 -0.27569 0.43724 -0.27615 0.4379 -0.27731 C 0.43972 -0.28009 0.44115 -0.28333 0.44284 -0.28611 C 0.44388 -0.28796 0.4448 -0.29051 0.4461 -0.29189 C 0.44766 -0.29375 0.44948 -0.2956 0.45105 -0.29768 C 0.45222 -0.2993 0.45313 -0.30162 0.4543 -0.30347 C 0.45495 -0.30463 0.45586 -0.30532 0.45665 -0.30648 C 0.4573 -0.30717 0.45769 -0.30856 0.45834 -0.30926 C 0.45912 -0.31018 0.4599 -0.31018 0.46081 -0.31064 C 0.46237 -0.31273 0.46433 -0.31412 0.46563 -0.31643 C 0.46797 -0.3206 0.46667 -0.31875 0.4698 -0.32245 C 0.47136 -0.32176 0.47305 -0.32014 0.47461 -0.32083 C 0.47943 -0.32291 0.48034 -0.32754 0.4836 -0.3324 C 0.48438 -0.33356 0.48529 -0.33426 0.48607 -0.33541 C 0.48776 -0.33819 0.49089 -0.34398 0.49089 -0.34375 C 0.49141 -0.34768 0.4918 -0.35069 0.49258 -0.35416 C 0.49336 -0.35764 0.49428 -0.36088 0.49506 -0.36435 C 0.49545 -0.3662 0.49545 -0.36828 0.49584 -0.37014 C 0.4961 -0.37152 0.49636 -0.37314 0.49662 -0.37453 C 0.4987 -0.38727 0.49636 -0.3743 0.49831 -0.38472 C 0.49883 -0.39051 0.49896 -0.39375 0.49987 -0.39907 C 0.5004 -0.40208 0.50105 -0.40486 0.50157 -0.40787 C 0.50261 -0.41504 0.50196 -0.4118 0.50313 -0.41805 C 0.50339 -0.42083 0.50365 -0.42384 0.50391 -0.42662 C 0.50417 -0.42824 0.50456 -0.42963 0.50482 -0.43102 C 0.50508 -0.43333 0.50521 -0.43588 0.5056 -0.43819 C 0.50586 -0.43981 0.50612 -0.4412 0.50638 -0.44259 C 0.50678 -0.44444 0.50691 -0.44652 0.5073 -0.44838 C 0.50691 -0.44977 0.50704 -0.45162 0.50638 -0.45277 C 0.50586 -0.45393 0.50482 -0.4537 0.50391 -0.45416 C 0.50339 -0.45463 0.50287 -0.45509 0.50235 -0.45555 L 0.5056 -0.44977 " pathEditMode="relative" rAng="0" ptsTypes="AAAAAAAAAAAAAAAAAAAAAAAAAAAAAAAAAAAAAAAAAAAAAAAAAAAAAAAAAAAAAAAAAAAAAAAAAAAAAAAAAAAAAAAAAAAA">
                                      <p:cBhvr>
                                        <p:cTn id="1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64" y="-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 -0.4787 L 0.5 -0.47847 C 0.50131 -0.47546 0.50287 -0.47222 0.50404 -0.46852 C 0.50508 -0.46551 0.50547 -0.4618 0.50651 -0.45856 C 0.50691 -0.45694 0.50756 -0.45555 0.50808 -0.45416 C 0.50808 -0.4537 0.50925 -0.4449 0.50977 -0.44398 C 0.51029 -0.44259 0.51133 -0.44213 0.51211 -0.4412 C 0.51589 -0.43102 0.51094 -0.44282 0.51784 -0.43379 C 0.51862 -0.43287 0.51862 -0.43055 0.51954 -0.42963 C 0.52097 -0.42801 0.52279 -0.42754 0.52435 -0.42662 L 0.5293 -0.42384 L 0.53178 -0.42222 C 0.5336 -0.42291 0.53555 -0.42268 0.53737 -0.42384 C 0.54011 -0.42523 0.54961 -0.43588 0.5504 -0.4368 C 0.55183 -0.43819 0.55339 -0.43912 0.55456 -0.4412 C 0.55534 -0.44259 0.55599 -0.44421 0.55704 -0.44537 C 0.55873 -0.44768 0.56068 -0.44861 0.56263 -0.44977 C 0.56485 -0.4537 0.56433 -0.45301 0.56758 -0.45694 C 0.56915 -0.45902 0.5711 -0.46041 0.5724 -0.46273 C 0.57474 -0.46689 0.57331 -0.46527 0.57657 -0.46713 C 0.57735 -0.46852 0.578 -0.47037 0.57891 -0.47152 C 0.58099 -0.47384 0.58321 -0.47592 0.58555 -0.47731 C 0.58633 -0.47777 0.58711 -0.47801 0.5879 -0.4787 C 0.59349 -0.48379 0.58659 -0.48032 0.59441 -0.4831 C 0.59532 -0.48402 0.59597 -0.48541 0.59688 -0.48588 C 0.60144 -0.48912 0.60235 -0.48842 0.60665 -0.49027 C 0.60756 -0.49074 0.60834 -0.4912 0.60912 -0.49166 C 0.61329 -0.49907 0.60795 -0.49051 0.61316 -0.49606 C 0.61381 -0.49676 0.6142 -0.49814 0.61485 -0.49907 C 0.61589 -0.50046 0.61693 -0.50185 0.6181 -0.50324 C 0.61888 -0.50439 0.61967 -0.50532 0.62058 -0.50625 C 0.62162 -0.50764 0.62266 -0.50926 0.62383 -0.51064 C 0.6254 -0.51227 0.62709 -0.51319 0.62865 -0.51481 C 0.6293 -0.51574 0.62969 -0.51713 0.63034 -0.51782 C 0.63308 -0.52106 0.63282 -0.5206 0.63516 -0.5206 L 0.63933 -0.51782 " pathEditMode="relative" rAng="0" ptsTypes="AAAAAAAAAAAAAAAAAAAAAAAAAAAAAAAAAA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3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7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평가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성능 평가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예선 결과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주문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8,517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차량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3,450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대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5CEE935-4FE8-EF51-F9A7-BC8330955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82915"/>
              </p:ext>
            </p:extLst>
          </p:nvPr>
        </p:nvGraphicFramePr>
        <p:xfrm>
          <a:off x="5310909" y="3039570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2,264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1,973,772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B5125E2-A991-1607-0350-2587DDC5560F}"/>
              </a:ext>
            </a:extLst>
          </p:cNvPr>
          <p:cNvSpPr/>
          <p:nvPr/>
        </p:nvSpPr>
        <p:spPr>
          <a:xfrm>
            <a:off x="2959613" y="3039571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Initial Solution</a:t>
            </a:r>
            <a:endParaRPr lang="ko-KR" altLang="en-US" sz="1500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3A4040FE-187B-34C3-3980-9BFD2EB9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758675"/>
              </p:ext>
            </p:extLst>
          </p:nvPr>
        </p:nvGraphicFramePr>
        <p:xfrm>
          <a:off x="5310909" y="4527516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1,698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1,654,039</a:t>
                      </a:r>
                      <a:endParaRPr lang="ko-KR" altLang="en-US" sz="14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78D73D-D5E7-216C-832A-BADE96C5EC7E}"/>
              </a:ext>
            </a:extLst>
          </p:cNvPr>
          <p:cNvSpPr/>
          <p:nvPr/>
        </p:nvSpPr>
        <p:spPr>
          <a:xfrm>
            <a:off x="2959613" y="4527518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Solver </a:t>
            </a:r>
            <a:r>
              <a:rPr lang="ko-KR" altLang="en-US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진행 후</a:t>
            </a: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731000" y="4364048"/>
            <a:ext cx="18796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45940" y="4364048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60880" y="4364048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60084"/>
              </p:ext>
            </p:extLst>
          </p:nvPr>
        </p:nvGraphicFramePr>
        <p:xfrm>
          <a:off x="838200" y="2519806"/>
          <a:ext cx="10515600" cy="1136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객체 공유 및 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reference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만 변경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객체의 단계를 구분하고 </a:t>
                      </a:r>
                      <a:r>
                        <a:rPr lang="en-US" altLang="ko-KR" sz="1500" dirty="0">
                          <a:latin typeface="+mn-ea"/>
                        </a:rPr>
                        <a:t>reference</a:t>
                      </a:r>
                      <a:r>
                        <a:rPr lang="ko-KR" altLang="en-US" sz="1500" dirty="0">
                          <a:latin typeface="+mn-ea"/>
                        </a:rPr>
                        <a:t>만 변경하며 활용</a:t>
                      </a:r>
                      <a:br>
                        <a:rPr lang="en-US" altLang="ko-KR" sz="1500" dirty="0">
                          <a:latin typeface="+mn-ea"/>
                        </a:rPr>
                      </a:br>
                      <a:r>
                        <a:rPr lang="en-US" altLang="ko-KR" sz="1500" dirty="0">
                          <a:latin typeface="+mn-ea"/>
                        </a:rPr>
                        <a:t>   ( </a:t>
                      </a:r>
                      <a:r>
                        <a:rPr lang="ko-KR" altLang="en-US" sz="1500" dirty="0">
                          <a:latin typeface="+mn-ea"/>
                        </a:rPr>
                        <a:t>배치 내에서 정적인 객체</a:t>
                      </a:r>
                      <a:r>
                        <a:rPr lang="en-US" altLang="ko-KR" sz="1500" baseline="0" dirty="0">
                          <a:latin typeface="+mn-ea"/>
                        </a:rPr>
                        <a:t> | </a:t>
                      </a:r>
                      <a:r>
                        <a:rPr lang="ko-KR" altLang="en-US" sz="1500" baseline="0" dirty="0">
                          <a:latin typeface="+mn-ea"/>
                        </a:rPr>
                        <a:t>초기해 탐색에 활용되는 객체 </a:t>
                      </a:r>
                      <a:r>
                        <a:rPr lang="en-US" altLang="ko-KR" sz="1500" baseline="0" dirty="0">
                          <a:latin typeface="+mn-ea"/>
                        </a:rPr>
                        <a:t>| </a:t>
                      </a:r>
                      <a:r>
                        <a:rPr lang="ko-KR" altLang="en-US" sz="1500" baseline="0" dirty="0">
                          <a:latin typeface="+mn-ea"/>
                        </a:rPr>
                        <a:t>개선 알고리즘에 활용되는 객체</a:t>
                      </a:r>
                      <a:r>
                        <a:rPr lang="en-US" altLang="ko-KR" sz="1500" dirty="0">
                          <a:latin typeface="+mn-ea"/>
                        </a:rPr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2156460" y="4494792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Order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56460" y="5166961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Vehicle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56460" y="5839130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Graph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72940" y="4494792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Order_helper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7294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Veh_helper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2658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Veh_Alloc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8022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Solution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60880" y="3900432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배치 내에서 </a:t>
            </a:r>
            <a:r>
              <a:rPr lang="en-US" altLang="ko-KR" sz="1500" dirty="0"/>
              <a:t>static</a:t>
            </a:r>
            <a:endParaRPr lang="ko-KR" altLang="en-US" sz="1500" dirty="0"/>
          </a:p>
        </p:txBody>
      </p:sp>
      <p:sp>
        <p:nvSpPr>
          <p:cNvPr id="15" name="직사각형 14"/>
          <p:cNvSpPr/>
          <p:nvPr/>
        </p:nvSpPr>
        <p:spPr>
          <a:xfrm>
            <a:off x="4345940" y="3900432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초기해 탐색에 활용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90360" y="3900432"/>
            <a:ext cx="192024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/>
              <a:t>개선 알고리즘에 </a:t>
            </a:r>
            <a:r>
              <a:rPr lang="ko-KR" altLang="en-US" sz="1500" dirty="0"/>
              <a:t>활용</a:t>
            </a:r>
          </a:p>
        </p:txBody>
      </p:sp>
      <p:cxnSp>
        <p:nvCxnSpPr>
          <p:cNvPr id="7" name="직선 화살표 연결선 6"/>
          <p:cNvCxnSpPr>
            <a:stCxn id="3" idx="3"/>
            <a:endCxn id="10" idx="1"/>
          </p:cNvCxnSpPr>
          <p:nvPr/>
        </p:nvCxnSpPr>
        <p:spPr>
          <a:xfrm>
            <a:off x="3467100" y="4700532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46710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92074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37438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0" idx="3"/>
            <a:endCxn id="13" idx="0"/>
          </p:cNvCxnSpPr>
          <p:nvPr/>
        </p:nvCxnSpPr>
        <p:spPr>
          <a:xfrm>
            <a:off x="5920740" y="4700532"/>
            <a:ext cx="418338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9" idx="3"/>
            <a:endCxn id="13" idx="2"/>
          </p:cNvCxnSpPr>
          <p:nvPr/>
        </p:nvCxnSpPr>
        <p:spPr>
          <a:xfrm flipV="1">
            <a:off x="3467100" y="5578441"/>
            <a:ext cx="663702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4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40938"/>
              </p:ext>
            </p:extLst>
          </p:nvPr>
        </p:nvGraphicFramePr>
        <p:xfrm>
          <a:off x="838200" y="2519806"/>
          <a:ext cx="10515600" cy="3408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객체 공유 및 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reference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만 변경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객체의 단계를 구분하여 </a:t>
                      </a:r>
                      <a:r>
                        <a:rPr lang="en-US" altLang="ko-KR" sz="1500" dirty="0">
                          <a:latin typeface="+mn-ea"/>
                        </a:rPr>
                        <a:t>reference</a:t>
                      </a:r>
                      <a:r>
                        <a:rPr lang="ko-KR" altLang="en-US" sz="1500" dirty="0">
                          <a:latin typeface="+mn-ea"/>
                        </a:rPr>
                        <a:t>만 변경하며 활용</a:t>
                      </a:r>
                      <a:br>
                        <a:rPr lang="en-US" altLang="ko-KR" sz="1500" dirty="0">
                          <a:latin typeface="+mn-ea"/>
                        </a:rPr>
                      </a:br>
                      <a:r>
                        <a:rPr lang="en-US" altLang="ko-KR" sz="1500" dirty="0">
                          <a:latin typeface="+mn-ea"/>
                        </a:rPr>
                        <a:t>   ( </a:t>
                      </a:r>
                      <a:r>
                        <a:rPr lang="ko-KR" altLang="en-US" sz="1500" dirty="0">
                          <a:latin typeface="+mn-ea"/>
                        </a:rPr>
                        <a:t>배치 내에서 정적인 객체</a:t>
                      </a:r>
                      <a:r>
                        <a:rPr lang="en-US" altLang="ko-KR" sz="1500" baseline="0" dirty="0">
                          <a:latin typeface="+mn-ea"/>
                        </a:rPr>
                        <a:t> | </a:t>
                      </a:r>
                      <a:r>
                        <a:rPr lang="ko-KR" altLang="en-US" sz="1500" baseline="0" dirty="0">
                          <a:latin typeface="+mn-ea"/>
                        </a:rPr>
                        <a:t>초기해 탐색에 활용되는 객체 </a:t>
                      </a:r>
                      <a:r>
                        <a:rPr lang="en-US" altLang="ko-KR" sz="1500" baseline="0" dirty="0">
                          <a:latin typeface="+mn-ea"/>
                        </a:rPr>
                        <a:t>| </a:t>
                      </a:r>
                      <a:r>
                        <a:rPr lang="ko-KR" altLang="en-US" sz="1500" baseline="0" dirty="0">
                          <a:latin typeface="+mn-ea"/>
                        </a:rPr>
                        <a:t>개선 알고리즘에 활용되는 객체</a:t>
                      </a:r>
                      <a:r>
                        <a:rPr lang="en-US" altLang="ko-KR" sz="1500" dirty="0">
                          <a:latin typeface="+mn-ea"/>
                        </a:rPr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캐싱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동일한 연산을 반복해서 수행할 필요가 있는 데이터에 대해 </a:t>
                      </a:r>
                      <a:r>
                        <a:rPr lang="ko-KR" altLang="en-US" sz="1500" dirty="0" err="1">
                          <a:latin typeface="+mn-ea"/>
                        </a:rPr>
                        <a:t>캐싱을</a:t>
                      </a:r>
                      <a:r>
                        <a:rPr lang="ko-KR" altLang="en-US" sz="1500" dirty="0">
                          <a:latin typeface="+mn-ea"/>
                        </a:rPr>
                        <a:t> 이용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latin typeface="+mn-ea"/>
                        </a:rPr>
                        <a:t>    </a:t>
                      </a:r>
                      <a:r>
                        <a:rPr lang="en-US" altLang="ko-KR" sz="1500" baseline="0" dirty="0">
                          <a:latin typeface="+mn-ea"/>
                        </a:rPr>
                        <a:t>ex) </a:t>
                      </a:r>
                      <a:r>
                        <a:rPr lang="ko-KR" altLang="en-US" sz="1500" baseline="0" dirty="0">
                          <a:latin typeface="+mn-ea"/>
                        </a:rPr>
                        <a:t>할당된 주문에 의존하는 차량의 루트</a:t>
                      </a:r>
                      <a:r>
                        <a:rPr lang="en-US" altLang="ko-KR" sz="1500" baseline="0" dirty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>
                          <a:latin typeface="+mn-ea"/>
                        </a:rPr>
                        <a:t>이동 거리</a:t>
                      </a:r>
                      <a:r>
                        <a:rPr lang="en-US" altLang="ko-KR" sz="1500" baseline="0" dirty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>
                          <a:latin typeface="+mn-ea"/>
                        </a:rPr>
                        <a:t>작업 후 시간</a:t>
                      </a:r>
                      <a:r>
                        <a:rPr lang="en-US" altLang="ko-KR" sz="1500" baseline="0" dirty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>
                          <a:latin typeface="+mn-ea"/>
                        </a:rPr>
                        <a:t>제약 위반 점수 등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670669"/>
                  </a:ext>
                </a:extLst>
              </a:tr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해 공간 탐색 시 </a:t>
                      </a:r>
                      <a:r>
                        <a:rPr lang="ko-KR" altLang="en-US" sz="15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변화량만을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계산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</a:t>
                      </a:r>
                      <a:r>
                        <a:rPr lang="en-US" altLang="ko-KR" sz="1500" dirty="0">
                          <a:latin typeface="+mn-ea"/>
                        </a:rPr>
                        <a:t>solver</a:t>
                      </a:r>
                      <a:r>
                        <a:rPr lang="ko-KR" altLang="en-US" sz="1500" dirty="0">
                          <a:latin typeface="+mn-ea"/>
                        </a:rPr>
                        <a:t> 작동 시 이동 여부를 결정할 때 </a:t>
                      </a:r>
                      <a:r>
                        <a:rPr lang="en-US" altLang="ko-KR" sz="1500" dirty="0">
                          <a:latin typeface="+mn-ea"/>
                        </a:rPr>
                        <a:t>cost </a:t>
                      </a:r>
                      <a:r>
                        <a:rPr lang="ko-KR" altLang="en-US" sz="1500" dirty="0">
                          <a:latin typeface="+mn-ea"/>
                        </a:rPr>
                        <a:t>연산 필요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고정비 발생 여부와 이동 거리 </a:t>
                      </a:r>
                      <a:r>
                        <a:rPr lang="ko-KR" altLang="en-US" sz="1500" dirty="0" err="1">
                          <a:latin typeface="+mn-ea"/>
                        </a:rPr>
                        <a:t>변화량만을</a:t>
                      </a:r>
                      <a:r>
                        <a:rPr lang="ko-KR" altLang="en-US" sz="1500" dirty="0">
                          <a:latin typeface="+mn-ea"/>
                        </a:rPr>
                        <a:t> 이용하여 최소한의 연산으로 해 공간 탐색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55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83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1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17062" y="3651530"/>
              <a:ext cx="12330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문제 정의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74800" y="2540000"/>
            <a:ext cx="0" cy="3525520"/>
          </a:xfrm>
          <a:prstGeom prst="straightConnector1">
            <a:avLst/>
          </a:prstGeom>
          <a:ln w="38100">
            <a:solidFill>
              <a:srgbClr val="9A9B9D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74800" y="2540000"/>
            <a:ext cx="0" cy="889000"/>
          </a:xfrm>
          <a:prstGeom prst="straightConnector1">
            <a:avLst/>
          </a:prstGeom>
          <a:ln w="38100">
            <a:solidFill>
              <a:srgbClr val="007BC2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88160" y="2519806"/>
            <a:ext cx="1300480" cy="35560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초기해 찾기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88160" y="3511092"/>
            <a:ext cx="1300480" cy="355600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/>
              <a:t>개선 알고리즘</a:t>
            </a:r>
            <a:endParaRPr lang="ko-KR" alt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3312160" y="2439920"/>
            <a:ext cx="6670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실행 시간</a:t>
            </a:r>
            <a:r>
              <a:rPr lang="en-US" altLang="ko-KR" sz="1500" dirty="0">
                <a:latin typeface="+mn-ea"/>
              </a:rPr>
              <a:t>: 5</a:t>
            </a:r>
            <a:r>
              <a:rPr lang="ko-KR" altLang="en-US" sz="1500" dirty="0">
                <a:latin typeface="+mn-ea"/>
              </a:rPr>
              <a:t>분 </a:t>
            </a:r>
            <a:r>
              <a:rPr lang="en-US" altLang="ko-KR" sz="1500" dirty="0">
                <a:latin typeface="+mn-ea"/>
              </a:rPr>
              <a:t>40</a:t>
            </a:r>
            <a:r>
              <a:rPr lang="ko-KR" altLang="en-US" sz="1500" dirty="0">
                <a:latin typeface="+mn-ea"/>
              </a:rPr>
              <a:t>초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</a:t>
            </a:r>
            <a:r>
              <a:rPr lang="en-US" altLang="ko-KR" sz="1500" dirty="0">
                <a:latin typeface="+mn-ea"/>
              </a:rPr>
              <a:t>Optimality gap </a:t>
            </a:r>
            <a:r>
              <a:rPr lang="ko-KR" altLang="en-US" sz="1500" dirty="0">
                <a:latin typeface="+mn-ea"/>
              </a:rPr>
              <a:t>약 </a:t>
            </a:r>
            <a:r>
              <a:rPr lang="en-US" altLang="ko-KR" sz="1500" dirty="0">
                <a:latin typeface="+mn-ea"/>
              </a:rPr>
              <a:t>15%</a:t>
            </a:r>
            <a:r>
              <a:rPr lang="ko-KR" altLang="en-US" sz="1500" dirty="0">
                <a:latin typeface="+mn-ea"/>
              </a:rPr>
              <a:t>의 가능해 도출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12160" y="3511092"/>
            <a:ext cx="6670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실행 시간</a:t>
            </a:r>
            <a:r>
              <a:rPr lang="en-US" altLang="ko-KR" sz="1500" dirty="0">
                <a:latin typeface="+mn-ea"/>
              </a:rPr>
              <a:t>: </a:t>
            </a:r>
            <a:r>
              <a:rPr lang="en-US" altLang="ko-KR" sz="1500" dirty="0" err="1">
                <a:latin typeface="+mn-ea"/>
              </a:rPr>
              <a:t>config</a:t>
            </a:r>
            <a:r>
              <a:rPr lang="ko-KR" altLang="en-US" sz="1500" dirty="0">
                <a:latin typeface="+mn-ea"/>
              </a:rPr>
              <a:t>로 유연하게 조절 가능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  (TIME CONSTRAINT &amp; SIMULATED ANNEALING </a:t>
            </a:r>
            <a:r>
              <a:rPr lang="ko-KR" altLang="en-US" sz="1500" dirty="0">
                <a:latin typeface="+mn-ea"/>
              </a:rPr>
              <a:t>옵션으로 조절</a:t>
            </a:r>
            <a:r>
              <a:rPr lang="en-US" altLang="ko-KR" sz="1500" dirty="0">
                <a:latin typeface="+mn-ea"/>
              </a:rPr>
              <a:t>)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49895"/>
              </p:ext>
            </p:extLst>
          </p:nvPr>
        </p:nvGraphicFramePr>
        <p:xfrm>
          <a:off x="3505200" y="4355299"/>
          <a:ext cx="6299199" cy="1175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733">
                  <a:extLst>
                    <a:ext uri="{9D8B030D-6E8A-4147-A177-3AD203B41FA5}">
                      <a16:colId xmlns:a16="http://schemas.microsoft.com/office/drawing/2014/main" val="69005949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93389822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037135617"/>
                    </a:ext>
                  </a:extLst>
                </a:gridCol>
              </a:tblGrid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실행 시간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Simulated Annealing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Total</a:t>
                      </a:r>
                      <a:r>
                        <a:rPr lang="en-US" altLang="ko-KR" sz="1500" baseline="0" dirty="0"/>
                        <a:t> Cost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39297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?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False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1,732,814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613068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</a:t>
                      </a:r>
                      <a:r>
                        <a:rPr lang="ko-KR" altLang="en-US" sz="15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True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1,654,039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60399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788160" y="5739228"/>
            <a:ext cx="667004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9A9B9D"/>
                </a:solidFill>
                <a:latin typeface="+mn-ea"/>
              </a:rPr>
              <a:t>※ </a:t>
            </a:r>
            <a:r>
              <a:rPr lang="ko-KR" altLang="en-US" sz="1500" dirty="0">
                <a:solidFill>
                  <a:srgbClr val="9A9B9D"/>
                </a:solidFill>
                <a:latin typeface="+mn-ea"/>
              </a:rPr>
              <a:t>모두 예선 데이터 기준으로 작성됨</a:t>
            </a:r>
          </a:p>
        </p:txBody>
      </p:sp>
    </p:spTree>
    <p:extLst>
      <p:ext uri="{BB962C8B-B14F-4D97-AF65-F5344CB8AC3E}">
        <p14:creationId xmlns:p14="http://schemas.microsoft.com/office/powerpoint/2010/main" val="30749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914086" y="5113118"/>
            <a:ext cx="7287189" cy="963831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914086" y="3824489"/>
            <a:ext cx="7287189" cy="977708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14086" y="2342005"/>
            <a:ext cx="7287189" cy="125070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646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조합 최적화의 특징을 반영한 알고리즘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6494" y="2771461"/>
            <a:ext cx="1546307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가능성 </a:t>
            </a:r>
            <a:endParaRPr lang="en-US" altLang="ko-KR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(Feasibility)</a:t>
            </a:r>
            <a:endParaRPr lang="ko-KR" altLang="en-US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4298" y="2389630"/>
            <a:ext cx="7898005" cy="40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</a:t>
            </a:r>
            <a:r>
              <a:rPr lang="en-US" altLang="ko-KR" sz="1500" dirty="0">
                <a:latin typeface="+mn-ea"/>
              </a:rPr>
              <a:t>Initial Solution Generator</a:t>
            </a:r>
            <a:r>
              <a:rPr lang="ko-KR" altLang="en-US" sz="1500" dirty="0">
                <a:latin typeface="+mn-ea"/>
              </a:rPr>
              <a:t>를 두 가지 버전으로 설계</a:t>
            </a:r>
            <a:endParaRPr lang="en-US" altLang="ko-KR" sz="15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795" y="2734646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+mn-ea"/>
              </a:rPr>
              <a:t>ver</a:t>
            </a:r>
            <a:r>
              <a:rPr lang="en-US" altLang="ko-KR" sz="1500" dirty="0">
                <a:latin typeface="+mn-ea"/>
              </a:rPr>
              <a:t> 1) </a:t>
            </a:r>
            <a:r>
              <a:rPr lang="ko-KR" altLang="en-US" sz="1500" dirty="0" err="1">
                <a:latin typeface="+mn-ea"/>
              </a:rPr>
              <a:t>가능해를</a:t>
            </a:r>
            <a:r>
              <a:rPr lang="ko-KR" altLang="en-US" sz="1500" dirty="0">
                <a:latin typeface="+mn-ea"/>
              </a:rPr>
              <a:t> 찾는 것에 초점을 맞춘 버전 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가능성 보장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+mn-ea"/>
              </a:rPr>
              <a:t>ver</a:t>
            </a:r>
            <a:r>
              <a:rPr lang="en-US" altLang="ko-KR" sz="1500" dirty="0">
                <a:latin typeface="+mn-ea"/>
              </a:rPr>
              <a:t> 2) Total cost</a:t>
            </a:r>
            <a:r>
              <a:rPr lang="ko-KR" altLang="en-US" sz="1500" dirty="0">
                <a:latin typeface="+mn-ea"/>
              </a:rPr>
              <a:t>를 고려하여 </a:t>
            </a:r>
            <a:r>
              <a:rPr lang="ko-KR" altLang="en-US" sz="1500" dirty="0" err="1">
                <a:latin typeface="+mn-ea"/>
              </a:rPr>
              <a:t>초기해를</a:t>
            </a:r>
            <a:r>
              <a:rPr lang="ko-KR" altLang="en-US" sz="1500" dirty="0">
                <a:latin typeface="+mn-ea"/>
              </a:rPr>
              <a:t> 찾는 버전 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초기해의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질 보완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6494" y="4135543"/>
            <a:ext cx="1543012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비볼록성</a:t>
            </a:r>
            <a:r>
              <a:rPr lang="ko-KR" altLang="en-US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(Non-convex)</a:t>
            </a:r>
            <a:endParaRPr lang="ko-KR" altLang="en-US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4299" y="3872113"/>
            <a:ext cx="68084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</a:t>
            </a:r>
            <a:r>
              <a:rPr lang="en-US" altLang="ko-KR" sz="1500" dirty="0">
                <a:latin typeface="+mn-ea"/>
              </a:rPr>
              <a:t>Simulated annealing</a:t>
            </a:r>
            <a:r>
              <a:rPr lang="ko-KR" altLang="en-US" sz="1500" dirty="0">
                <a:latin typeface="+mn-ea"/>
              </a:rPr>
              <a:t>은 가능해 영역에서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국지해에서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빠져나갈 장치</a:t>
            </a:r>
            <a:r>
              <a:rPr lang="ko-KR" altLang="en-US" sz="1500" dirty="0">
                <a:latin typeface="+mn-ea"/>
              </a:rPr>
              <a:t>로써 작동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탐색한 가능해 중 </a:t>
            </a:r>
            <a:r>
              <a:rPr lang="ko-KR" altLang="en-US" sz="1500" dirty="0" err="1">
                <a:latin typeface="+mn-ea"/>
              </a:rPr>
              <a:t>최적해를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>
                <a:latin typeface="+mn-ea"/>
              </a:rPr>
              <a:t>트래킹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>
                <a:latin typeface="+mn-ea"/>
              </a:rPr>
              <a:t>– </a:t>
            </a:r>
            <a:r>
              <a:rPr lang="ko-KR" altLang="en-US" sz="1500" dirty="0">
                <a:latin typeface="+mn-ea"/>
              </a:rPr>
              <a:t>실행 시간이 증가할수록 전역 </a:t>
            </a:r>
            <a:r>
              <a:rPr lang="ko-KR" altLang="en-US" sz="1500" dirty="0" err="1">
                <a:latin typeface="+mn-ea"/>
              </a:rPr>
              <a:t>최적해에</a:t>
            </a:r>
            <a:r>
              <a:rPr lang="ko-KR" altLang="en-US" sz="1500" dirty="0">
                <a:latin typeface="+mn-ea"/>
              </a:rPr>
              <a:t> 수렴</a:t>
            </a:r>
            <a:endParaRPr lang="en-US" altLang="ko-KR" sz="1500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6494" y="5379434"/>
            <a:ext cx="1546308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NP-hard</a:t>
            </a:r>
            <a:endParaRPr lang="ko-KR" altLang="en-US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9181" y="5164819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다양한 </a:t>
            </a:r>
            <a:r>
              <a:rPr lang="ko-KR" altLang="en-US" sz="1500" dirty="0" err="1">
                <a:latin typeface="+mn-ea"/>
              </a:rPr>
              <a:t>휴리스틱</a:t>
            </a:r>
            <a:r>
              <a:rPr lang="ko-KR" altLang="en-US" sz="1500" dirty="0">
                <a:latin typeface="+mn-ea"/>
              </a:rPr>
              <a:t> 적용하여 </a:t>
            </a:r>
            <a:r>
              <a:rPr lang="en-US" altLang="ko-KR" sz="1500" dirty="0">
                <a:latin typeface="+mn-ea"/>
              </a:rPr>
              <a:t>solver </a:t>
            </a:r>
            <a:r>
              <a:rPr lang="ko-KR" altLang="en-US" sz="1500" dirty="0">
                <a:latin typeface="+mn-ea"/>
              </a:rPr>
              <a:t>구성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상용 알고리즘과 최신 연구 참고 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 특성을 고려하여 직접 설계한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휴리스틱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1874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알고리즘의 유연성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사각형 설명선 1"/>
          <p:cNvSpPr/>
          <p:nvPr/>
        </p:nvSpPr>
        <p:spPr>
          <a:xfrm>
            <a:off x="1014883" y="2345760"/>
            <a:ext cx="2558361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/>
              <a:t>config</a:t>
            </a:r>
            <a:r>
              <a:rPr lang="ko-KR" altLang="en-US" sz="1500" dirty="0"/>
              <a:t>로 메타정보 변경 가능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6280221" y="2345760"/>
            <a:ext cx="2825680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알고리즘 추가 및 수정의 유연성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318262"/>
              </p:ext>
            </p:extLst>
          </p:nvPr>
        </p:nvGraphicFramePr>
        <p:xfrm>
          <a:off x="1014883" y="2971417"/>
          <a:ext cx="4938242" cy="3384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7">
                  <a:extLst>
                    <a:ext uri="{9D8B030D-6E8A-4147-A177-3AD203B41FA5}">
                      <a16:colId xmlns:a16="http://schemas.microsoft.com/office/drawing/2014/main" val="4068844782"/>
                    </a:ext>
                  </a:extLst>
                </a:gridCol>
                <a:gridCol w="3959295">
                  <a:extLst>
                    <a:ext uri="{9D8B030D-6E8A-4147-A177-3AD203B41FA5}">
                      <a16:colId xmlns:a16="http://schemas.microsoft.com/office/drawing/2014/main" val="1955738253"/>
                    </a:ext>
                  </a:extLst>
                </a:gridCol>
              </a:tblGrid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문제</a:t>
                      </a:r>
                      <a:endParaRPr lang="en-US" altLang="ko-KR" sz="15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상황에</a:t>
                      </a:r>
                      <a:endParaRPr lang="en-US" altLang="ko-KR" sz="15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의존</a:t>
                      </a:r>
                      <a:endParaRPr lang="en-US" altLang="ko-KR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배치 수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배치 간 시간 간격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주문 처리 임계 시간 </a:t>
                      </a:r>
                      <a:r>
                        <a:rPr lang="en-US" altLang="ko-KR" sz="1500" dirty="0">
                          <a:latin typeface="+mn-ea"/>
                        </a:rPr>
                        <a:t>(ex. 72</a:t>
                      </a:r>
                      <a:r>
                        <a:rPr lang="ko-KR" altLang="en-US" sz="1500" dirty="0">
                          <a:latin typeface="+mn-ea"/>
                        </a:rPr>
                        <a:t>시간</a:t>
                      </a:r>
                      <a:r>
                        <a:rPr lang="en-US" altLang="ko-KR" sz="1500" dirty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전체 주문 처리 시간 </a:t>
                      </a:r>
                      <a:r>
                        <a:rPr lang="en-US" altLang="ko-KR" sz="1500" dirty="0">
                          <a:latin typeface="+mn-ea"/>
                        </a:rPr>
                        <a:t>(ex. 4</a:t>
                      </a:r>
                      <a:r>
                        <a:rPr lang="ko-KR" altLang="en-US" sz="1500" dirty="0">
                          <a:latin typeface="+mn-ea"/>
                        </a:rPr>
                        <a:t>일</a:t>
                      </a:r>
                      <a:r>
                        <a:rPr lang="en-US" altLang="ko-KR" sz="1500" dirty="0">
                          <a:latin typeface="+mn-ea"/>
                        </a:rPr>
                        <a:t>) </a:t>
                      </a:r>
                      <a:r>
                        <a:rPr lang="ko-KR" altLang="en-US" sz="1500" dirty="0">
                          <a:latin typeface="+mn-ea"/>
                        </a:rPr>
                        <a:t>등</a:t>
                      </a:r>
                      <a:endParaRPr lang="en-US" altLang="ko-KR" sz="1500" dirty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967342"/>
                  </a:ext>
                </a:extLst>
              </a:tr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알고리즘</a:t>
                      </a:r>
                      <a:endParaRPr lang="en-US" altLang="ko-KR" sz="15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err="1"/>
                        <a:t>설정값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디버깅 모드 여부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</a:t>
                      </a:r>
                      <a:r>
                        <a:rPr lang="en-US" altLang="ko-KR" sz="1500" dirty="0">
                          <a:latin typeface="+mn-ea"/>
                        </a:rPr>
                        <a:t>Simulated Annealing </a:t>
                      </a:r>
                      <a:r>
                        <a:rPr lang="ko-KR" altLang="en-US" sz="1500" dirty="0">
                          <a:latin typeface="+mn-ea"/>
                        </a:rPr>
                        <a:t>실행 여부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알고리즘 실행 시간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주문의 인접성 판단을 위한 거리 </a:t>
                      </a:r>
                      <a:r>
                        <a:rPr lang="ko-KR" altLang="en-US" sz="1500" dirty="0" err="1">
                          <a:latin typeface="+mn-ea"/>
                        </a:rPr>
                        <a:t>경계값</a:t>
                      </a:r>
                      <a:r>
                        <a:rPr lang="ko-KR" altLang="en-US" sz="1500" dirty="0">
                          <a:latin typeface="+mn-ea"/>
                        </a:rPr>
                        <a:t> 등</a:t>
                      </a:r>
                      <a:endParaRPr lang="en-US" altLang="ko-KR" sz="1500" dirty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60295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280222" y="3377682"/>
            <a:ext cx="5133975" cy="4559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터미널 선택 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차량 선택 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오더 배정 과정의 분리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80221" y="4475079"/>
            <a:ext cx="5133975" cy="69532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z="1500" dirty="0" err="1">
                <a:solidFill>
                  <a:schemeClr val="tx1"/>
                </a:solidFill>
                <a:latin typeface="+mn-ea"/>
              </a:rPr>
              <a:t>휴리스틱의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 분리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메인 함수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(solve)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에서 </a:t>
            </a:r>
            <a:r>
              <a:rPr lang="ko-KR" altLang="en-US" sz="1500" dirty="0" err="1">
                <a:solidFill>
                  <a:schemeClr val="tx1"/>
                </a:solidFill>
                <a:latin typeface="+mn-ea"/>
              </a:rPr>
              <a:t>휴리스틱의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 순서 및 포함 여부 변경 가능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80223" y="2971417"/>
            <a:ext cx="3482904" cy="373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Initial Solution Generator (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초기해 찾기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80223" y="4027883"/>
            <a:ext cx="3482904" cy="373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Solver (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개선 알고리즘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0222" y="5443710"/>
            <a:ext cx="5073577" cy="9005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각 알고리즘의 메인 </a:t>
            </a:r>
            <a:r>
              <a:rPr lang="ko-KR" altLang="en-US" sz="1500" dirty="0" err="1">
                <a:solidFill>
                  <a:schemeClr val="tx1"/>
                </a:solidFill>
                <a:latin typeface="+mn-ea"/>
              </a:rPr>
              <a:t>로직을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 분리하여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알고리즘 추가 및 수정이 용이하고 직관적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이도록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설계 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9224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2103120" y="2668335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5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51090" y="3317443"/>
            <a:ext cx="6219962" cy="3404032"/>
            <a:chOff x="7251090" y="3317443"/>
            <a:chExt cx="6219962" cy="3404032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7558053" y="3317443"/>
              <a:ext cx="3146248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7251090" y="4131439"/>
              <a:ext cx="5451242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8200788" y="4993203"/>
              <a:ext cx="5270264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10110117" y="5947278"/>
              <a:ext cx="3053757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4972916" y="5023066"/>
            <a:ext cx="2283542" cy="671278"/>
          </a:xfrm>
          <a:prstGeom prst="rect">
            <a:avLst/>
          </a:prstGeom>
        </p:spPr>
      </p:pic>
      <p:pic>
        <p:nvPicPr>
          <p:cNvPr id="16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" y="253366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8273-48DF-02FC-6765-2FC525AE2FC8}"/>
              </a:ext>
            </a:extLst>
          </p:cNvPr>
          <p:cNvSpPr txBox="1"/>
          <p:nvPr/>
        </p:nvSpPr>
        <p:spPr>
          <a:xfrm>
            <a:off x="1606630" y="2387344"/>
            <a:ext cx="8978740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새로운 주문이 발생하는 시점에서 처리해야하는 모든 주문에 대하여</a:t>
            </a:r>
            <a:endParaRPr kumimoji="1" lang="en-US" altLang="ko-Kore-KR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주어진</a:t>
            </a:r>
            <a:r>
              <a:rPr kumimoji="1" lang="ko-KR" altLang="en-US" dirty="0">
                <a:latin typeface="+mn-ea"/>
              </a:rPr>
              <a:t> 제약 조건을 고려하여 </a:t>
            </a:r>
            <a:r>
              <a:rPr kumimoji="1" lang="ko-KR" altLang="en-US" sz="21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 차량 운영비용을 최소화 </a:t>
            </a:r>
            <a:r>
              <a:rPr kumimoji="1" lang="ko-KR" altLang="en-US" dirty="0"/>
              <a:t>하는 주문 할당 및 배송 경로 도출</a:t>
            </a:r>
            <a:endParaRPr kumimoji="1" lang="ko-Kore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21203" y="4194723"/>
            <a:ext cx="8602492" cy="1016564"/>
            <a:chOff x="2035777" y="4194723"/>
            <a:chExt cx="8602492" cy="1016564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EFA047-A102-1D99-F9EE-8166632C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993" y="4194723"/>
              <a:ext cx="555417" cy="694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/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ko-KR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차량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고정비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단위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거리당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운송비</m:t>
                            </m:r>
                            <m:r>
                              <a:rPr kumimoji="1"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총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운행거리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/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b="0" dirty="0"/>
                    <a:t>minimize </a:t>
                  </a:r>
                  <a14:m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총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차량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운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영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비용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37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/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ko-KR" altLang="en-US" sz="1500" i="0">
                          <a:latin typeface="Cambria Math" panose="02040503050406030204" pitchFamily="18" charset="0"/>
                        </a:rPr>
                        <m:t>사</m:t>
                      </m:r>
                    </m:oMath>
                  </a14:m>
                  <a:r>
                    <a:rPr kumimoji="1" lang="ko-KR" altLang="en-US" sz="1500" dirty="0">
                      <a:latin typeface="+mn-ea"/>
                    </a:rPr>
                    <a:t>용한 차량</a:t>
                  </a:r>
                  <a:endParaRPr kumimoji="1" lang="ko-Kore-KR" altLang="en-US" sz="15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blipFill>
                  <a:blip r:embed="rId6"/>
                  <a:stretch>
                    <a:fillRect t="-1887" b="-207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130125" y="2039056"/>
            <a:ext cx="4032085" cy="464333"/>
            <a:chOff x="2139525" y="1943806"/>
            <a:chExt cx="4032085" cy="4643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E22989-98BF-51C6-3F7C-90A1A3B677D9}"/>
                </a:ext>
              </a:extLst>
            </p:cNvPr>
            <p:cNvSpPr txBox="1"/>
            <p:nvPr/>
          </p:nvSpPr>
          <p:spPr>
            <a:xfrm>
              <a:off x="2729642" y="2029406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+mn-ea"/>
                </a:rPr>
                <a:t>모든 주문이 성공적으로 배송 되어야 한다</a:t>
              </a:r>
              <a:r>
                <a:rPr kumimoji="1" lang="en-US" altLang="ko-KR" sz="1500" dirty="0">
                  <a:latin typeface="+mn-ea"/>
                </a:rPr>
                <a:t>.</a:t>
              </a:r>
            </a:p>
          </p:txBody>
        </p:sp>
        <p:pic>
          <p:nvPicPr>
            <p:cNvPr id="14" name="그래픽 6" descr="배지 1 단색으로 채워진">
              <a:extLst>
                <a:ext uri="{FF2B5EF4-FFF2-40B4-BE49-F238E27FC236}">
                  <a16:creationId xmlns:a16="http://schemas.microsoft.com/office/drawing/2014/main" id="{7DA92848-3137-CFB9-5627-2F5969D3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9525" y="1943806"/>
              <a:ext cx="464333" cy="464333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3130125" y="3235496"/>
            <a:ext cx="4894497" cy="464333"/>
            <a:chOff x="2139525" y="3193802"/>
            <a:chExt cx="4894497" cy="464333"/>
          </a:xfrm>
        </p:grpSpPr>
        <p:pic>
          <p:nvPicPr>
            <p:cNvPr id="16" name="그래픽 10" descr="배지 3 단색으로 채워진">
              <a:extLst>
                <a:ext uri="{FF2B5EF4-FFF2-40B4-BE49-F238E27FC236}">
                  <a16:creationId xmlns:a16="http://schemas.microsoft.com/office/drawing/2014/main" id="{C7352E65-8722-0415-FF96-1912C0C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39525" y="3193802"/>
              <a:ext cx="464333" cy="4643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F7D34-E33A-5217-5B87-18D096ADE0AF}"/>
                </a:ext>
              </a:extLst>
            </p:cNvPr>
            <p:cNvSpPr txBox="1"/>
            <p:nvPr/>
          </p:nvSpPr>
          <p:spPr>
            <a:xfrm>
              <a:off x="2729639" y="3279402"/>
              <a:ext cx="43043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latin typeface="+mn-ea"/>
                </a:rPr>
                <a:t>6</a:t>
              </a:r>
              <a:r>
                <a:rPr kumimoji="1" lang="ko-KR" altLang="en-US" sz="1500" dirty="0">
                  <a:latin typeface="+mn-ea"/>
                </a:rPr>
                <a:t>시간 간격으로 새로운 주문이 묶음 형태로 발생한다</a:t>
              </a:r>
              <a:r>
                <a:rPr kumimoji="1" lang="en-US" altLang="ko-KR" sz="1500" dirty="0">
                  <a:latin typeface="+mn-ea"/>
                </a:rPr>
                <a:t>.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130125" y="3833716"/>
            <a:ext cx="4032085" cy="464333"/>
            <a:chOff x="2139525" y="3818800"/>
            <a:chExt cx="4032085" cy="464333"/>
          </a:xfrm>
        </p:grpSpPr>
        <p:pic>
          <p:nvPicPr>
            <p:cNvPr id="17" name="그래픽 12" descr="배지 4 단색으로 채워진">
              <a:extLst>
                <a:ext uri="{FF2B5EF4-FFF2-40B4-BE49-F238E27FC236}">
                  <a16:creationId xmlns:a16="http://schemas.microsoft.com/office/drawing/2014/main" id="{0F68DEB5-13A8-F903-17EE-7649FC07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39525" y="3818800"/>
              <a:ext cx="464333" cy="4643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6C192-BB4B-80D6-0BDF-DAE5390BEEB4}"/>
                </a:ext>
              </a:extLst>
            </p:cNvPr>
            <p:cNvSpPr txBox="1"/>
            <p:nvPr/>
          </p:nvSpPr>
          <p:spPr>
            <a:xfrm>
              <a:off x="2729642" y="3904400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각 차량의 적재 용량을 초과해서는 안된다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30125" y="4431936"/>
            <a:ext cx="5574173" cy="464334"/>
            <a:chOff x="2139525" y="4443798"/>
            <a:chExt cx="5574173" cy="464334"/>
          </a:xfrm>
        </p:grpSpPr>
        <p:pic>
          <p:nvPicPr>
            <p:cNvPr id="18" name="그래픽 14" descr="배지 5 단색으로 채워진">
              <a:extLst>
                <a:ext uri="{FF2B5EF4-FFF2-40B4-BE49-F238E27FC236}">
                  <a16:creationId xmlns:a16="http://schemas.microsoft.com/office/drawing/2014/main" id="{643D5C82-91E9-6E5E-E852-0483587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39525" y="4443798"/>
              <a:ext cx="464334" cy="4643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CF805-6F42-376B-16F6-DD307C42F93F}"/>
                </a:ext>
              </a:extLst>
            </p:cNvPr>
            <p:cNvSpPr txBox="1"/>
            <p:nvPr/>
          </p:nvSpPr>
          <p:spPr>
            <a:xfrm>
              <a:off x="2729641" y="4529399"/>
              <a:ext cx="49840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모든 하차지에서는 정해진 시간 창 안에서만 하차를 해야 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130123" y="5030157"/>
            <a:ext cx="5128538" cy="464335"/>
            <a:chOff x="2139523" y="5068797"/>
            <a:chExt cx="5128538" cy="464335"/>
          </a:xfrm>
        </p:grpSpPr>
        <p:pic>
          <p:nvPicPr>
            <p:cNvPr id="19" name="그래픽 16" descr="배지 6 단색으로 채워진">
              <a:extLst>
                <a:ext uri="{FF2B5EF4-FFF2-40B4-BE49-F238E27FC236}">
                  <a16:creationId xmlns:a16="http://schemas.microsoft.com/office/drawing/2014/main" id="{2DCF41BD-2BCA-0E77-8B58-3A50A2A1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39523" y="5068797"/>
              <a:ext cx="464335" cy="464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CC2DB1-0122-5665-AF57-22DC60C420C8}"/>
                </a:ext>
              </a:extLst>
            </p:cNvPr>
            <p:cNvSpPr txBox="1"/>
            <p:nvPr/>
          </p:nvSpPr>
          <p:spPr>
            <a:xfrm>
              <a:off x="2729639" y="5154398"/>
              <a:ext cx="453842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각 하차지에서의 하차 작업에는 정해진 시간이 소요된다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30123" y="5628382"/>
            <a:ext cx="6106370" cy="464335"/>
            <a:chOff x="2139523" y="5693798"/>
            <a:chExt cx="6106370" cy="464335"/>
          </a:xfrm>
        </p:grpSpPr>
        <p:pic>
          <p:nvPicPr>
            <p:cNvPr id="20" name="그래픽 18" descr="배지 7 단색으로 채워진">
              <a:extLst>
                <a:ext uri="{FF2B5EF4-FFF2-40B4-BE49-F238E27FC236}">
                  <a16:creationId xmlns:a16="http://schemas.microsoft.com/office/drawing/2014/main" id="{8D806A63-3C1F-6BAB-4943-9EC7DCEE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39523" y="5693798"/>
              <a:ext cx="464335" cy="4643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92D591-F980-FC01-F354-8FC2BEFF0348}"/>
                </a:ext>
              </a:extLst>
            </p:cNvPr>
            <p:cNvSpPr txBox="1"/>
            <p:nvPr/>
          </p:nvSpPr>
          <p:spPr>
            <a:xfrm>
              <a:off x="2729639" y="5779399"/>
              <a:ext cx="55162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sz="1500" b="0" i="0" dirty="0">
                  <a:effectLst/>
                  <a:latin typeface="+mn-ea"/>
                </a:rPr>
                <a:t>모든 주문은 발생시점으로부터 </a:t>
              </a:r>
              <a:r>
                <a:rPr lang="en-US" altLang="ko-Kore-KR" sz="1500" b="0" i="0" dirty="0">
                  <a:effectLst/>
                  <a:latin typeface="+mn-ea"/>
                </a:rPr>
                <a:t>7</a:t>
              </a:r>
              <a:r>
                <a:rPr lang="en-US" altLang="ko-KR" sz="1500" b="0" i="0" dirty="0">
                  <a:effectLst/>
                  <a:latin typeface="+mn-ea"/>
                </a:rPr>
                <a:t>2</a:t>
              </a:r>
              <a:r>
                <a:rPr lang="ko-KR" altLang="en-US" sz="1500" b="0" i="0" dirty="0">
                  <a:effectLst/>
                  <a:latin typeface="+mn-ea"/>
                </a:rPr>
                <a:t>시간 내에 배송이 완료되어야 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30125" y="2637276"/>
            <a:ext cx="5700808" cy="464333"/>
            <a:chOff x="2139525" y="2568804"/>
            <a:chExt cx="5700808" cy="464333"/>
          </a:xfrm>
        </p:grpSpPr>
        <p:pic>
          <p:nvPicPr>
            <p:cNvPr id="15" name="그래픽 8" descr="배지 단색으로 채워진">
              <a:extLst>
                <a:ext uri="{FF2B5EF4-FFF2-40B4-BE49-F238E27FC236}">
                  <a16:creationId xmlns:a16="http://schemas.microsoft.com/office/drawing/2014/main" id="{6CB97DF9-47C2-8ACE-4865-2A3F6DC7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39525" y="2568804"/>
              <a:ext cx="464333" cy="464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BC561-84BF-B1C5-3FF9-1D14BE58839F}"/>
                </a:ext>
              </a:extLst>
            </p:cNvPr>
            <p:cNvSpPr txBox="1"/>
            <p:nvPr/>
          </p:nvSpPr>
          <p:spPr>
            <a:xfrm>
              <a:off x="2729639" y="2654404"/>
              <a:ext cx="51106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+mn-ea"/>
                </a:rPr>
                <a:t>모든 </a:t>
              </a:r>
              <a:r>
                <a:rPr kumimoji="1" lang="ko-Kore-KR" altLang="en-US" sz="1500" dirty="0">
                  <a:latin typeface="+mn-ea"/>
                </a:rPr>
                <a:t>터미널과 하차지 사이의 정해진 이동시간을 준수해야 한다</a:t>
              </a:r>
              <a:r>
                <a:rPr kumimoji="1" lang="en-US" altLang="ko-Kore-KR" sz="1500" dirty="0"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52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1A2F0A-4577-4449-120A-755509E9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50645"/>
              </p:ext>
            </p:extLst>
          </p:nvPr>
        </p:nvGraphicFramePr>
        <p:xfrm>
          <a:off x="7004736" y="2314952"/>
          <a:ext cx="4520218" cy="1390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4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479685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44380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9129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Veh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Num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MaxCapa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Center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Fixed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Variable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8D2EE3B-8768-E0BB-1E94-9FCDFF0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4928"/>
              </p:ext>
            </p:extLst>
          </p:nvPr>
        </p:nvGraphicFramePr>
        <p:xfrm>
          <a:off x="7004736" y="4807134"/>
          <a:ext cx="4491264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544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536281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60807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주문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터미널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착지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O_314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１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7.89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O_650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2.66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A86AE-EE2B-8DCF-CD3E-175A328B8CAF}"/>
              </a:ext>
            </a:extLst>
          </p:cNvPr>
          <p:cNvSpPr/>
          <p:nvPr/>
        </p:nvSpPr>
        <p:spPr>
          <a:xfrm>
            <a:off x="6328789" y="2314952"/>
            <a:ext cx="537839" cy="1390594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차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89850-1C3F-B185-FA93-45935D86620E}"/>
              </a:ext>
            </a:extLst>
          </p:cNvPr>
          <p:cNvSpPr/>
          <p:nvPr/>
        </p:nvSpPr>
        <p:spPr>
          <a:xfrm>
            <a:off x="6328789" y="4811658"/>
            <a:ext cx="537839" cy="1308651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500" dirty="0">
                <a:solidFill>
                  <a:schemeClr val="tx1"/>
                </a:solidFill>
              </a:rPr>
              <a:t>주</a:t>
            </a:r>
            <a:endParaRPr lang="en-US" altLang="en-US" sz="1500" dirty="0">
              <a:solidFill>
                <a:schemeClr val="tx1"/>
              </a:solidFill>
            </a:endParaRPr>
          </a:p>
          <a:p>
            <a:pPr algn="ctr"/>
            <a:r>
              <a:rPr lang="ko-Kore-KR" altLang="en-US" sz="1500" dirty="0">
                <a:solidFill>
                  <a:schemeClr val="tx1"/>
                </a:solidFill>
              </a:rPr>
              <a:t>문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7AA2F7D-7072-F421-B36F-D6C3E63A53E2}"/>
              </a:ext>
            </a:extLst>
          </p:cNvPr>
          <p:cNvSpPr/>
          <p:nvPr/>
        </p:nvSpPr>
        <p:spPr>
          <a:xfrm>
            <a:off x="1039528" y="2130438"/>
            <a:ext cx="489454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5A08D-A49B-60DC-D912-DE4C871E2A17}"/>
              </a:ext>
            </a:extLst>
          </p:cNvPr>
          <p:cNvSpPr txBox="1"/>
          <p:nvPr/>
        </p:nvSpPr>
        <p:spPr>
          <a:xfrm>
            <a:off x="2199976" y="1945772"/>
            <a:ext cx="2374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 라우팅 문제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(VRP)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6DFB1077-7C56-6E89-BD26-3101D7F590B3}"/>
              </a:ext>
            </a:extLst>
          </p:cNvPr>
          <p:cNvSpPr/>
          <p:nvPr/>
        </p:nvSpPr>
        <p:spPr>
          <a:xfrm>
            <a:off x="1375867" y="2518904"/>
            <a:ext cx="4131073" cy="35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조합 최적화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606F9260-315B-0707-E102-E682826A6FF7}"/>
              </a:ext>
            </a:extLst>
          </p:cNvPr>
          <p:cNvSpPr/>
          <p:nvPr/>
        </p:nvSpPr>
        <p:spPr>
          <a:xfrm>
            <a:off x="1375867" y="4599442"/>
            <a:ext cx="4131073" cy="35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NP-Hard</a:t>
            </a:r>
          </a:p>
        </p:txBody>
      </p:sp>
      <p:sp>
        <p:nvSpPr>
          <p:cNvPr id="20" name="직사각형 27">
            <a:extLst>
              <a:ext uri="{FF2B5EF4-FFF2-40B4-BE49-F238E27FC236}">
                <a16:creationId xmlns:a16="http://schemas.microsoft.com/office/drawing/2014/main" id="{69436B11-5919-0E7E-8820-107A1349A1EA}"/>
              </a:ext>
            </a:extLst>
          </p:cNvPr>
          <p:cNvSpPr/>
          <p:nvPr/>
        </p:nvSpPr>
        <p:spPr>
          <a:xfrm>
            <a:off x="1375867" y="2932038"/>
            <a:ext cx="4443907" cy="1444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차량과 주문의 조합으로 해를 표현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차량이 최적 경로로 이동할 수 있는 주문 사이클을 배정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일반적으로 </a:t>
            </a:r>
            <a:r>
              <a:rPr lang="en-US" altLang="ko-Kore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NP-Hard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B5427FE6-FAF1-E890-03EB-D917DD2038CE}"/>
              </a:ext>
            </a:extLst>
          </p:cNvPr>
          <p:cNvSpPr/>
          <p:nvPr/>
        </p:nvSpPr>
        <p:spPr>
          <a:xfrm>
            <a:off x="1375867" y="4940484"/>
            <a:ext cx="4443907" cy="751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최적해를 찾는 것이 계산적으로 매우 어려운 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여러 휴리스틱 방법과 메타</a:t>
            </a:r>
            <a:r>
              <a:rPr lang="en-US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휴리스틱 방법을 활용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곱하기 32">
            <a:extLst>
              <a:ext uri="{FF2B5EF4-FFF2-40B4-BE49-F238E27FC236}">
                <a16:creationId xmlns:a16="http://schemas.microsoft.com/office/drawing/2014/main" id="{8182278C-1A5D-6C83-6535-BAAB78B37545}"/>
              </a:ext>
            </a:extLst>
          </p:cNvPr>
          <p:cNvSpPr/>
          <p:nvPr/>
        </p:nvSpPr>
        <p:spPr>
          <a:xfrm>
            <a:off x="6328789" y="3729200"/>
            <a:ext cx="537839" cy="939672"/>
          </a:xfrm>
          <a:prstGeom prst="mathMultiply">
            <a:avLst>
              <a:gd name="adj1" fmla="val 13948"/>
            </a:avLst>
          </a:prstGeom>
          <a:solidFill>
            <a:srgbClr val="70B1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/>
          </a:p>
        </p:txBody>
      </p:sp>
    </p:spTree>
    <p:extLst>
      <p:ext uri="{BB962C8B-B14F-4D97-AF65-F5344CB8AC3E}">
        <p14:creationId xmlns:p14="http://schemas.microsoft.com/office/powerpoint/2010/main" val="369763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5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설명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838200" y="1791222"/>
            <a:ext cx="10515600" cy="4366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개요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7238" y="1970976"/>
            <a:ext cx="3732757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ysClr val="windowText" lastClr="000000"/>
                </a:solidFill>
              </a:rPr>
              <a:t>Raw data</a:t>
            </a:r>
            <a:endParaRPr lang="ko-KR" altLang="en-US" sz="15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7237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bg1"/>
                </a:solidFill>
              </a:rPr>
              <a:t>od_matrix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9814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vehicles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6311" y="2408654"/>
            <a:ext cx="101460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orders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086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INPUT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3704573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초기 가능해 찾기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08316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해 개선 알고리즘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931205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OUTPUT</a:t>
            </a:r>
            <a:endParaRPr lang="ko-KR" altLang="en-US" sz="16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1689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968752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610600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793414" y="4099627"/>
            <a:ext cx="652272" cy="0"/>
          </a:xfrm>
          <a:prstGeom prst="straightConnector1">
            <a:avLst/>
          </a:prstGeom>
          <a:ln w="38100">
            <a:solidFill>
              <a:srgbClr val="007B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52416" y="3132010"/>
            <a:ext cx="1928966" cy="280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9A9B9D"/>
                </a:solidFill>
              </a:rPr>
              <a:t>Preprocessing.py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2716" y="1970976"/>
            <a:ext cx="3544214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ysClr val="windowText" lastClr="000000"/>
                </a:solidFill>
              </a:rPr>
              <a:t>Output data</a:t>
            </a:r>
            <a:endParaRPr lang="ko-KR" altLang="en-US" sz="1500" dirty="0">
              <a:solidFill>
                <a:sysClr val="windowText" lastClr="00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578280" y="2408654"/>
            <a:ext cx="162864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bg1"/>
                </a:solidFill>
              </a:rPr>
              <a:t>vehicle_result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49912" y="2408654"/>
            <a:ext cx="1760310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bg1"/>
                </a:solidFill>
              </a:rPr>
              <a:t>order_result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1001121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왼쪽 중괄호 115"/>
          <p:cNvSpPr/>
          <p:nvPr/>
        </p:nvSpPr>
        <p:spPr>
          <a:xfrm>
            <a:off x="6765089" y="4630912"/>
            <a:ext cx="62054" cy="516398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>
            <a:off x="6693969" y="4379738"/>
            <a:ext cx="0" cy="5092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774414" y="4517978"/>
            <a:ext cx="2377513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5</a:t>
            </a:r>
            <a:r>
              <a:rPr lang="ko-KR" altLang="en-US" sz="1300" dirty="0"/>
              <a:t>가지 </a:t>
            </a:r>
            <a:r>
              <a:rPr lang="ko-KR" altLang="en-US" sz="1300" dirty="0" err="1"/>
              <a:t>휴리스틱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Simulated Annealing</a:t>
            </a:r>
            <a:endParaRPr lang="ko-KR" altLang="en-US" sz="1300" dirty="0"/>
          </a:p>
        </p:txBody>
      </p:sp>
      <p:cxnSp>
        <p:nvCxnSpPr>
          <p:cNvPr id="16" name="꺾인 연결선 15"/>
          <p:cNvCxnSpPr/>
          <p:nvPr/>
        </p:nvCxnSpPr>
        <p:spPr>
          <a:xfrm flipH="1">
            <a:off x="3704573" y="4237868"/>
            <a:ext cx="4782855" cy="12700"/>
          </a:xfrm>
          <a:prstGeom prst="bentConnector5">
            <a:avLst>
              <a:gd name="adj1" fmla="val -6971"/>
              <a:gd name="adj2" fmla="val 12135307"/>
              <a:gd name="adj3" fmla="val 107170"/>
            </a:avLst>
          </a:prstGeom>
          <a:ln w="28575">
            <a:solidFill>
              <a:srgbClr val="007BC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61746" y="5628273"/>
            <a:ext cx="2202847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/>
              <a:t>차량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위치＆시간</a:t>
            </a:r>
            <a:r>
              <a:rPr lang="en-US" altLang="ko-KR" sz="1500" dirty="0"/>
              <a:t> </a:t>
            </a:r>
            <a:r>
              <a:rPr lang="ko-KR" altLang="en-US" sz="1500" dirty="0"/>
              <a:t>업데이트</a:t>
            </a:r>
          </a:p>
        </p:txBody>
      </p:sp>
      <p:sp>
        <p:nvSpPr>
          <p:cNvPr id="73" name="왼쪽 중괄호 72"/>
          <p:cNvSpPr/>
          <p:nvPr/>
        </p:nvSpPr>
        <p:spPr>
          <a:xfrm>
            <a:off x="3863664" y="4467082"/>
            <a:ext cx="62054" cy="857393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/>
          <p:cNvCxnSpPr/>
          <p:nvPr/>
        </p:nvCxnSpPr>
        <p:spPr>
          <a:xfrm>
            <a:off x="3792544" y="4379738"/>
            <a:ext cx="0" cy="5092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872989" y="4423336"/>
            <a:ext cx="2377513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</a:t>
            </a:r>
            <a:r>
              <a:rPr lang="ko-KR" altLang="en-US" sz="1300" dirty="0"/>
              <a:t>터미널 지정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차량 지정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오더 할당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21425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9550" y="3098726"/>
            <a:ext cx="29979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할당된</a:t>
            </a:r>
            <a:r>
              <a:rPr lang="en-US" altLang="ko-KR" sz="1500" dirty="0"/>
              <a:t>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주문이 많은 터미널부터</a:t>
            </a:r>
            <a:r>
              <a:rPr lang="ko-KR" altLang="en-US" sz="1500" dirty="0"/>
              <a:t> 배정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29921"/>
              </p:ext>
            </p:extLst>
          </p:nvPr>
        </p:nvGraphicFramePr>
        <p:xfrm>
          <a:off x="1219200" y="3567382"/>
          <a:ext cx="3035518" cy="194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759">
                  <a:extLst>
                    <a:ext uri="{9D8B030D-6E8A-4147-A177-3AD203B41FA5}">
                      <a16:colId xmlns:a16="http://schemas.microsoft.com/office/drawing/2014/main" val="1563272227"/>
                    </a:ext>
                  </a:extLst>
                </a:gridCol>
                <a:gridCol w="1517759">
                  <a:extLst>
                    <a:ext uri="{9D8B030D-6E8A-4147-A177-3AD203B41FA5}">
                      <a16:colId xmlns:a16="http://schemas.microsoft.com/office/drawing/2014/main" val="2564469345"/>
                    </a:ext>
                  </a:extLst>
                </a:gridCol>
              </a:tblGrid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터미널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주문수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5369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터미널 </a:t>
                      </a:r>
                      <a:r>
                        <a:rPr lang="en-US" altLang="ko-KR" sz="1500" dirty="0"/>
                        <a:t>A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2269629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터미널 </a:t>
                      </a:r>
                      <a:r>
                        <a:rPr lang="en-US" altLang="ko-KR" sz="1500" dirty="0"/>
                        <a:t>B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125332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터미널 </a:t>
                      </a:r>
                      <a:r>
                        <a:rPr lang="en-US" altLang="ko-KR" sz="1500" dirty="0"/>
                        <a:t>C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378958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7529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19200" y="3958537"/>
            <a:ext cx="3035518" cy="398521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1142406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51712" y="3098726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터미널에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빨리 도착하는 차량부터 </a:t>
            </a:r>
            <a:r>
              <a:rPr lang="ko-KR" altLang="en-US" sz="1500" dirty="0"/>
              <a:t>배정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51712" y="3511915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</a:t>
            </a:r>
            <a:r>
              <a:rPr lang="ko-KR" altLang="en-US" sz="1500" dirty="0">
                <a:solidFill>
                  <a:srgbClr val="9A9B9D"/>
                </a:solidFill>
              </a:rPr>
              <a:t>현재 시각</a:t>
            </a:r>
            <a:r>
              <a:rPr lang="en-US" altLang="ko-KR" sz="1500" dirty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854099" y="4449152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터미널 </a:t>
            </a:r>
            <a:r>
              <a:rPr lang="en-US" altLang="ko-KR" sz="1500" dirty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40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75488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53321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066579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837514" y="437792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89739" y="421863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651084" y="5646609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53" name="구부러진 연결선 52"/>
          <p:cNvCxnSpPr>
            <a:stCxn id="40" idx="3"/>
            <a:endCxn id="39" idx="0"/>
          </p:cNvCxnSpPr>
          <p:nvPr/>
        </p:nvCxnSpPr>
        <p:spPr>
          <a:xfrm>
            <a:off x="7169181" y="4147346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>
            <a:stCxn id="43" idx="3"/>
            <a:endCxn id="39" idx="3"/>
          </p:cNvCxnSpPr>
          <p:nvPr/>
        </p:nvCxnSpPr>
        <p:spPr>
          <a:xfrm rot="10800000" flipV="1">
            <a:off x="8974136" y="3925672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44" idx="3"/>
            <a:endCxn id="39" idx="2"/>
          </p:cNvCxnSpPr>
          <p:nvPr/>
        </p:nvCxnSpPr>
        <p:spPr>
          <a:xfrm rot="10800000">
            <a:off x="8414118" y="4862512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439318" y="3827872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61455" y="365371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69691" y="509035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658690" y="5122391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08880" y="2517732"/>
            <a:ext cx="6715760" cy="39237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1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38201" y="3014630"/>
            <a:ext cx="4251960" cy="269147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51712" y="3098726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터미널에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빨리 도착하는 차량부터 </a:t>
            </a:r>
            <a:r>
              <a:rPr lang="ko-KR" altLang="en-US" sz="1500" dirty="0"/>
              <a:t>배정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51712" y="3511915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</a:t>
            </a:r>
            <a:r>
              <a:rPr lang="ko-KR" altLang="en-US" sz="1500" dirty="0">
                <a:solidFill>
                  <a:srgbClr val="9A9B9D"/>
                </a:solidFill>
              </a:rPr>
              <a:t>현재 시각</a:t>
            </a:r>
            <a:r>
              <a:rPr lang="en-US" altLang="ko-KR" sz="1500" dirty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4099" y="4449152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터미널 </a:t>
            </a:r>
            <a:r>
              <a:rPr lang="en-US" altLang="ko-KR" sz="1500" dirty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75488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53321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066579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7514" y="437792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89739" y="421863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1084" y="5646609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29" name="구부러진 연결선 28"/>
          <p:cNvCxnSpPr>
            <a:stCxn id="1026" idx="3"/>
            <a:endCxn id="26" idx="0"/>
          </p:cNvCxnSpPr>
          <p:nvPr/>
        </p:nvCxnSpPr>
        <p:spPr>
          <a:xfrm>
            <a:off x="7169181" y="4147346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32" idx="3"/>
            <a:endCxn id="26" idx="3"/>
          </p:cNvCxnSpPr>
          <p:nvPr/>
        </p:nvCxnSpPr>
        <p:spPr>
          <a:xfrm rot="10800000" flipV="1">
            <a:off x="8974136" y="3925672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3" idx="3"/>
            <a:endCxn id="26" idx="2"/>
          </p:cNvCxnSpPr>
          <p:nvPr/>
        </p:nvCxnSpPr>
        <p:spPr>
          <a:xfrm rot="10800000">
            <a:off x="8414118" y="4862512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39318" y="3827872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61455" y="365371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69691" y="509035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58690" y="5122391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5264339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2457" y="3260309"/>
            <a:ext cx="3940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이전 배치가 끝난 후 차량의 </a:t>
            </a:r>
            <a:r>
              <a:rPr lang="en-US" altLang="ko-KR" sz="15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time </a:t>
            </a:r>
            <a:r>
              <a:rPr lang="ko-KR" altLang="en-US" sz="15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업데이트</a:t>
            </a:r>
            <a:endParaRPr lang="en-US" altLang="ko-KR" sz="1500" dirty="0">
              <a:solidFill>
                <a:srgbClr val="ED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1533" y="3627720"/>
            <a:ext cx="3908581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1) </a:t>
            </a:r>
            <a:r>
              <a:rPr lang="ko-KR" altLang="en-US" sz="1500" dirty="0">
                <a:latin typeface="+mn-ea"/>
              </a:rPr>
              <a:t>다음 배치 시작 시간 </a:t>
            </a:r>
            <a:r>
              <a:rPr lang="ko-KR" altLang="en-US" sz="1500" b="1" dirty="0">
                <a:latin typeface="+mn-ea"/>
              </a:rPr>
              <a:t>이전에</a:t>
            </a:r>
            <a:r>
              <a:rPr lang="ko-KR" altLang="en-US" sz="1500" dirty="0">
                <a:latin typeface="+mn-ea"/>
              </a:rPr>
              <a:t> 작업이 끝날 경우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→ 다음 배치 시작 시간으로 업데이트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2)</a:t>
            </a:r>
            <a:r>
              <a:rPr lang="ko-KR" altLang="en-US" sz="1500" dirty="0">
                <a:latin typeface="+mn-ea"/>
              </a:rPr>
              <a:t> 다음 배치 시작 시간 </a:t>
            </a:r>
            <a:r>
              <a:rPr lang="ko-KR" altLang="en-US" sz="1500" b="1" dirty="0">
                <a:latin typeface="+mn-ea"/>
              </a:rPr>
              <a:t>이후에</a:t>
            </a:r>
            <a:r>
              <a:rPr lang="ko-KR" altLang="en-US" sz="1500" dirty="0">
                <a:latin typeface="+mn-ea"/>
              </a:rPr>
              <a:t> 작업이 끝날 경우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→ 작업이 끝나는 시간으로 업데이트</a:t>
            </a:r>
            <a:endParaRPr lang="ko-KR" altLang="en-US" sz="1500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86CDF96-64C8-4712-9142-ADFCFFB7F019}"/>
              </a:ext>
            </a:extLst>
          </p:cNvPr>
          <p:cNvSpPr/>
          <p:nvPr/>
        </p:nvSpPr>
        <p:spPr>
          <a:xfrm>
            <a:off x="2758990" y="2478792"/>
            <a:ext cx="2792719" cy="580991"/>
          </a:xfrm>
          <a:prstGeom prst="wedgeRectCallout">
            <a:avLst>
              <a:gd name="adj1" fmla="val -20833"/>
              <a:gd name="adj2" fmla="val 84266"/>
            </a:avLst>
          </a:prstGeom>
          <a:solidFill>
            <a:srgbClr val="007B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이번 배치 주문 처리 시작 가능 시간</a:t>
            </a:r>
          </a:p>
        </p:txBody>
      </p:sp>
    </p:spTree>
    <p:extLst>
      <p:ext uri="{BB962C8B-B14F-4D97-AF65-F5344CB8AC3E}">
        <p14:creationId xmlns:p14="http://schemas.microsoft.com/office/powerpoint/2010/main" val="62027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7BE"/>
      </a:accent1>
      <a:accent2>
        <a:srgbClr val="FF1C71"/>
      </a:accent2>
      <a:accent3>
        <a:srgbClr val="DB0052"/>
      </a:accent3>
      <a:accent4>
        <a:srgbClr val="0B8059"/>
      </a:accent4>
      <a:accent5>
        <a:srgbClr val="FDD835"/>
      </a:accent5>
      <a:accent6>
        <a:srgbClr val="DF2200"/>
      </a:accent6>
      <a:hlink>
        <a:srgbClr val="0563C1"/>
      </a:hlink>
      <a:folHlink>
        <a:srgbClr val="954F72"/>
      </a:folHlink>
    </a:clrScheme>
    <a:fontScheme name="사용자 지정 12">
      <a:majorFont>
        <a:latin typeface="나눔스퀘어OTF"/>
        <a:ea typeface="나눔스퀘어OTF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A9B9D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Props1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44BFEF-9147-4952-841D-13E22DD70C97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6db761b-660b-46f1-85f8-bc1054b91b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11908</TotalTime>
  <Words>1474</Words>
  <Application>Microsoft Office PowerPoint</Application>
  <PresentationFormat>Widescreen</PresentationFormat>
  <Paragraphs>379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나눔스퀘어OTF Bold</vt:lpstr>
      <vt:lpstr>맑은 고딕</vt:lpstr>
      <vt:lpstr>나눔스퀘어 ExtraBold</vt:lpstr>
      <vt:lpstr>KoPub돋움체 Medium</vt:lpstr>
      <vt:lpstr>Cambria Math</vt:lpstr>
      <vt:lpstr>Times New Roman</vt:lpstr>
      <vt:lpstr>KoPub돋움체 Bold</vt:lpstr>
      <vt:lpstr>Arial</vt:lpstr>
      <vt:lpstr>나눔스퀘어OTF</vt:lpstr>
      <vt:lpstr>NanumSquareOTF Bold</vt:lpstr>
      <vt:lpstr>NanumSquareOTF</vt:lpstr>
      <vt:lpstr>KoPubWorld돋움체 Bold</vt:lpstr>
      <vt:lpstr>Office 테마</vt:lpstr>
      <vt:lpstr>PowerPoint Presentation</vt:lpstr>
      <vt:lpstr>1. 입고 확률 예측 모델 </vt:lpstr>
      <vt:lpstr>문제 상황 정의</vt:lpstr>
      <vt:lpstr>문제 상황 정의</vt:lpstr>
      <vt:lpstr>문제 상황 정의</vt:lpstr>
      <vt:lpstr>1. 입고 확률 예측 모델 </vt:lpstr>
      <vt:lpstr>알고리즘 개요</vt:lpstr>
      <vt:lpstr>알고리즘 1 – 초기 가능해 찾기</vt:lpstr>
      <vt:lpstr>알고리즘 1 – 초기 가능해 찾기</vt:lpstr>
      <vt:lpstr>알고리즘 1 – 초기 가능해 찾기</vt:lpstr>
      <vt:lpstr>알고리즘 2 – 해 개선 알고리즘</vt:lpstr>
      <vt:lpstr>알고리즘 2 – 해 개선 알고리즘</vt:lpstr>
      <vt:lpstr>알고리즘 2 – 해 개선 알고리즘</vt:lpstr>
      <vt:lpstr>알고리즘 2 – 해 개선 알고리즘</vt:lpstr>
      <vt:lpstr>PowerPoint Presentation</vt:lpstr>
      <vt:lpstr>1. 입고 확률 예측 모델 </vt:lpstr>
      <vt:lpstr>알고리즘 성능 평가</vt:lpstr>
      <vt:lpstr>알고리즘 특징</vt:lpstr>
      <vt:lpstr>알고리즘 특징</vt:lpstr>
      <vt:lpstr>알고리즘 특징</vt:lpstr>
      <vt:lpstr>알고리즘 특징</vt:lpstr>
      <vt:lpstr>알고리즘 특징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김윤아</dc:creator>
  <cp:lastModifiedBy>JeWook Huh</cp:lastModifiedBy>
  <cp:revision>207</cp:revision>
  <dcterms:created xsi:type="dcterms:W3CDTF">2022-03-28T12:13:30Z</dcterms:created>
  <dcterms:modified xsi:type="dcterms:W3CDTF">2023-08-31T05:40:24Z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